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74" r:id="rId3"/>
    <p:sldId id="275" r:id="rId4"/>
    <p:sldId id="276" r:id="rId5"/>
    <p:sldId id="277" r:id="rId6"/>
    <p:sldId id="261" r:id="rId7"/>
    <p:sldId id="257" r:id="rId8"/>
    <p:sldId id="258" r:id="rId9"/>
    <p:sldId id="259" r:id="rId10"/>
    <p:sldId id="260"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pl-PL"/>
              <a:t>Kliknij, aby edytować styl</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1/17/2021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pl-PL"/>
              <a:t>Kliknij, aby edytować styl</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1/17/2021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pl-PL"/>
              <a:t>Kliknij, aby edytować styl</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8" name="Date Placeholder 7"/>
          <p:cNvSpPr>
            <a:spLocks noGrp="1"/>
          </p:cNvSpPr>
          <p:nvPr>
            <p:ph type="dt" sz="half" idx="10"/>
          </p:nvPr>
        </p:nvSpPr>
        <p:spPr/>
        <p:txBody>
          <a:bodyPr/>
          <a:lstStyle/>
          <a:p>
            <a:fld id="{1CF131DD-A141-4471-BCF9-C6073EDD7E20}" type="datetimeFigureOut">
              <a:rPr lang="en-US" dirty="0"/>
              <a:t>1/17/2021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pl-PL"/>
              <a:t>Kliknij, aby edytować styl</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1/17/2021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1/17/2021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aszaedukacja.pl/ranking/poznan/licea" TargetMode="External"/><Relationship Id="rId2" Type="http://schemas.openxmlformats.org/officeDocument/2006/relationships/hyperlink" Target="https://licea.perspektywy.pl/2020/tabele/ranking-wojewodzki-liceow/1/15" TargetMode="External"/><Relationship Id="rId1" Type="http://schemas.openxmlformats.org/officeDocument/2006/relationships/slideLayout" Target="../slideLayouts/slideLayout2.xml"/><Relationship Id="rId5" Type="http://schemas.openxmlformats.org/officeDocument/2006/relationships/hyperlink" Target="https://www.nowaera.pl/szkola-srednia-bez-tajemnic" TargetMode="External"/><Relationship Id="rId4" Type="http://schemas.openxmlformats.org/officeDocument/2006/relationships/hyperlink" Target="https://waszaedukacja.pl/ranking/poznan/technik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AE8DA7-4C27-4920-8AEC-AC9DF804A489}"/>
              </a:ext>
            </a:extLst>
          </p:cNvPr>
          <p:cNvSpPr>
            <a:spLocks noGrp="1"/>
          </p:cNvSpPr>
          <p:nvPr>
            <p:ph type="ctrTitle"/>
          </p:nvPr>
        </p:nvSpPr>
        <p:spPr/>
        <p:txBody>
          <a:bodyPr/>
          <a:lstStyle/>
          <a:p>
            <a:r>
              <a:rPr lang="pl-PL" sz="5500" dirty="0"/>
              <a:t>Ranking szkół ponadpodstawowych 2020</a:t>
            </a:r>
          </a:p>
        </p:txBody>
      </p:sp>
    </p:spTree>
    <p:extLst>
      <p:ext uri="{BB962C8B-B14F-4D97-AF65-F5344CB8AC3E}">
        <p14:creationId xmlns:p14="http://schemas.microsoft.com/office/powerpoint/2010/main" val="400343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3A87DF-17B0-42E7-88BB-6B7745900453}"/>
              </a:ext>
            </a:extLst>
          </p:cNvPr>
          <p:cNvSpPr>
            <a:spLocks noGrp="1"/>
          </p:cNvSpPr>
          <p:nvPr>
            <p:ph type="title"/>
          </p:nvPr>
        </p:nvSpPr>
        <p:spPr>
          <a:xfrm>
            <a:off x="6846137" y="727626"/>
            <a:ext cx="4602152" cy="1718225"/>
          </a:xfrm>
        </p:spPr>
        <p:txBody>
          <a:bodyPr>
            <a:normAutofit/>
          </a:bodyPr>
          <a:lstStyle/>
          <a:p>
            <a:r>
              <a:rPr lang="pl-PL" sz="3700" dirty="0"/>
              <a:t>3 miejsce – Liceum im. św. Marii Magdaleny</a:t>
            </a:r>
          </a:p>
        </p:txBody>
      </p:sp>
      <p:sp>
        <p:nvSpPr>
          <p:cNvPr id="71" name="Rectangle 70">
            <a:extLst>
              <a:ext uri="{FF2B5EF4-FFF2-40B4-BE49-F238E27FC236}">
                <a16:creationId xmlns:a16="http://schemas.microsoft.com/office/drawing/2014/main" id="{43047B46-4F2F-4746-8B82-B30EAAAE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54E8A8E-D194-4D55-92A3-6B0799722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3074" name="Picture 2" descr="Poznań - Liceum św. Marii Magdaleny. Atrakcje turystyczne Poznania. Ciekawe  miejsca Poznania">
            <a:extLst>
              <a:ext uri="{FF2B5EF4-FFF2-40B4-BE49-F238E27FC236}">
                <a16:creationId xmlns:a16="http://schemas.microsoft.com/office/drawing/2014/main" id="{2C48ED66-710D-49A8-A47D-F6EF8BF4BC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27" r="18045" b="1"/>
          <a:stretch/>
        </p:blipFill>
        <p:spPr bwMode="auto">
          <a:xfrm>
            <a:off x="407432" y="419292"/>
            <a:ext cx="5522976" cy="6053328"/>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BBF49AB8-3C2C-486B-93EE-1C2144812C48}"/>
              </a:ext>
            </a:extLst>
          </p:cNvPr>
          <p:cNvSpPr>
            <a:spLocks noGrp="1"/>
          </p:cNvSpPr>
          <p:nvPr>
            <p:ph idx="1"/>
          </p:nvPr>
        </p:nvSpPr>
        <p:spPr>
          <a:xfrm>
            <a:off x="6846137" y="2538919"/>
            <a:ext cx="4602152" cy="3596880"/>
          </a:xfrm>
        </p:spPr>
        <p:txBody>
          <a:bodyPr>
            <a:normAutofit lnSpcReduction="10000"/>
          </a:bodyPr>
          <a:lstStyle/>
          <a:p>
            <a:pPr marL="0" indent="0" algn="just">
              <a:lnSpc>
                <a:spcPct val="150000"/>
              </a:lnSpc>
              <a:buNone/>
            </a:pPr>
            <a:r>
              <a:rPr lang="pl-PL" i="0" dirty="0">
                <a:effectLst/>
              </a:rPr>
              <a:t>Na ostatnim miejscu podium znalazło się Liceum św. Marii Magdaleny </a:t>
            </a:r>
            <a:br>
              <a:rPr lang="pl-PL" i="0" dirty="0">
                <a:effectLst/>
              </a:rPr>
            </a:br>
            <a:r>
              <a:rPr lang="pl-PL" i="0" dirty="0">
                <a:effectLst/>
              </a:rPr>
              <a:t>w Poznaniu, które uzyskało </a:t>
            </a:r>
            <a:r>
              <a:rPr lang="pl-PL" b="1" i="0" dirty="0">
                <a:effectLst/>
              </a:rPr>
              <a:t>72,429 </a:t>
            </a:r>
            <a:r>
              <a:rPr lang="pl-PL" i="0" dirty="0">
                <a:effectLst/>
              </a:rPr>
              <a:t>punktów. Większość Poznaniaków bardzo dobrze zna Liceum św. Marii Magdaleny, które znajduje się przy ulicy </a:t>
            </a:r>
            <a:r>
              <a:rPr lang="pl-PL" i="0" dirty="0" err="1">
                <a:effectLst/>
              </a:rPr>
              <a:t>Garbary</a:t>
            </a:r>
            <a:r>
              <a:rPr lang="pl-PL" i="0" dirty="0">
                <a:effectLst/>
              </a:rPr>
              <a:t> 24 i od wielu lat kształci absolwentów, którzy potem studiują na uczelniach w całej Polsce.</a:t>
            </a:r>
          </a:p>
          <a:p>
            <a:pPr marL="0" indent="0">
              <a:buNone/>
            </a:pPr>
            <a:endParaRPr lang="pl-PL" dirty="0"/>
          </a:p>
        </p:txBody>
      </p:sp>
    </p:spTree>
    <p:extLst>
      <p:ext uri="{BB962C8B-B14F-4D97-AF65-F5344CB8AC3E}">
        <p14:creationId xmlns:p14="http://schemas.microsoft.com/office/powerpoint/2010/main" val="2016282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4B5B64-9937-47C6-B373-E31303149E8A}"/>
              </a:ext>
            </a:extLst>
          </p:cNvPr>
          <p:cNvSpPr>
            <a:spLocks noGrp="1"/>
          </p:cNvSpPr>
          <p:nvPr>
            <p:ph type="title"/>
          </p:nvPr>
        </p:nvSpPr>
        <p:spPr>
          <a:xfrm>
            <a:off x="6846137" y="727626"/>
            <a:ext cx="4602152" cy="1718225"/>
          </a:xfrm>
        </p:spPr>
        <p:txBody>
          <a:bodyPr>
            <a:normAutofit/>
          </a:bodyPr>
          <a:lstStyle/>
          <a:p>
            <a:r>
              <a:rPr lang="pl-PL" sz="3200" dirty="0"/>
              <a:t>4 miejsce – Liceum im. K. Marcinkowskiego </a:t>
            </a:r>
          </a:p>
        </p:txBody>
      </p:sp>
      <p:sp>
        <p:nvSpPr>
          <p:cNvPr id="71" name="Rectangle 70">
            <a:extLst>
              <a:ext uri="{FF2B5EF4-FFF2-40B4-BE49-F238E27FC236}">
                <a16:creationId xmlns:a16="http://schemas.microsoft.com/office/drawing/2014/main" id="{43047B46-4F2F-4746-8B82-B30EAAAE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54E8A8E-D194-4D55-92A3-6B0799722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4098" name="Picture 2" descr="I Liceum Ogólnokształcące im. Karola Marcinkowskiego w Poznaniu –  Wikipedia, wolna encyklopedia">
            <a:extLst>
              <a:ext uri="{FF2B5EF4-FFF2-40B4-BE49-F238E27FC236}">
                <a16:creationId xmlns:a16="http://schemas.microsoft.com/office/drawing/2014/main" id="{A7667DC3-06B1-42C4-8629-BE1283D9D3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86" r="16155" b="2"/>
          <a:stretch/>
        </p:blipFill>
        <p:spPr bwMode="auto">
          <a:xfrm>
            <a:off x="407432" y="419292"/>
            <a:ext cx="5522976" cy="6053328"/>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B975CAA6-D2CF-446C-BA23-8A97EAE58822}"/>
              </a:ext>
            </a:extLst>
          </p:cNvPr>
          <p:cNvSpPr>
            <a:spLocks noGrp="1"/>
          </p:cNvSpPr>
          <p:nvPr>
            <p:ph idx="1"/>
          </p:nvPr>
        </p:nvSpPr>
        <p:spPr>
          <a:xfrm>
            <a:off x="6846137" y="2538919"/>
            <a:ext cx="4602152" cy="3596880"/>
          </a:xfrm>
        </p:spPr>
        <p:txBody>
          <a:bodyPr>
            <a:normAutofit/>
          </a:bodyPr>
          <a:lstStyle/>
          <a:p>
            <a:pPr marL="0" indent="0" algn="just">
              <a:lnSpc>
                <a:spcPct val="90000"/>
              </a:lnSpc>
              <a:buNone/>
            </a:pPr>
            <a:r>
              <a:rPr lang="pl-PL" sz="1700" b="0" i="0" dirty="0">
                <a:effectLst/>
              </a:rPr>
              <a:t>Na czwartym miejscu znalazł się popularny "MARCINEK" to od lat jedno </a:t>
            </a:r>
            <a:br>
              <a:rPr lang="pl-PL" sz="1700" b="0" i="0" dirty="0">
                <a:effectLst/>
              </a:rPr>
            </a:br>
            <a:r>
              <a:rPr lang="pl-PL" sz="1700" b="0" i="0" dirty="0">
                <a:effectLst/>
              </a:rPr>
              <a:t>z najlepszych liceów Poznania </a:t>
            </a:r>
            <a:br>
              <a:rPr lang="pl-PL" sz="1700" b="0" i="0" dirty="0">
                <a:effectLst/>
              </a:rPr>
            </a:br>
            <a:r>
              <a:rPr lang="pl-PL" sz="1700" b="0" i="0" dirty="0">
                <a:effectLst/>
              </a:rPr>
              <a:t>i Wielkopolski, uzyskując wynik </a:t>
            </a:r>
            <a:r>
              <a:rPr lang="pl-PL" sz="1700" b="1" i="0" dirty="0">
                <a:effectLst/>
              </a:rPr>
              <a:t>69,635</a:t>
            </a:r>
            <a:r>
              <a:rPr lang="pl-PL" sz="1700" b="0" i="0" dirty="0">
                <a:effectLst/>
              </a:rPr>
              <a:t> punktów. To 95 - letnia tradycja kształcenia licealistów. To sekcja dwujęzyczna polsko - francuska. To bogate tradycje teatralne i chóralne. Zaangażowanie w działalność charytatywną. Naszą ofertę edukacyjną kierujemy do uczniów zainteresowanych zdobyciem wykształcenia na wysokim poziomie, pozwalającym podejmować studia medyczne, prawnicze, ekonomiczne i politechniczne.</a:t>
            </a:r>
            <a:endParaRPr lang="pl-PL" sz="1700" dirty="0"/>
          </a:p>
        </p:txBody>
      </p:sp>
    </p:spTree>
    <p:extLst>
      <p:ext uri="{BB962C8B-B14F-4D97-AF65-F5344CB8AC3E}">
        <p14:creationId xmlns:p14="http://schemas.microsoft.com/office/powerpoint/2010/main" val="3931789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25660E-712B-466E-B873-A74E28CB7E2E}"/>
              </a:ext>
            </a:extLst>
          </p:cNvPr>
          <p:cNvSpPr>
            <a:spLocks noGrp="1"/>
          </p:cNvSpPr>
          <p:nvPr>
            <p:ph type="title"/>
          </p:nvPr>
        </p:nvSpPr>
        <p:spPr>
          <a:xfrm>
            <a:off x="6846137" y="727626"/>
            <a:ext cx="4602152" cy="1718225"/>
          </a:xfrm>
        </p:spPr>
        <p:txBody>
          <a:bodyPr>
            <a:normAutofit/>
          </a:bodyPr>
          <a:lstStyle/>
          <a:p>
            <a:r>
              <a:rPr lang="pl-PL" sz="3200" dirty="0"/>
              <a:t>5 miejsce – XVI Liceum im. Charlesa de Gaulle</a:t>
            </a:r>
          </a:p>
        </p:txBody>
      </p:sp>
      <p:sp>
        <p:nvSpPr>
          <p:cNvPr id="73" name="Rectangle 72">
            <a:extLst>
              <a:ext uri="{FF2B5EF4-FFF2-40B4-BE49-F238E27FC236}">
                <a16:creationId xmlns:a16="http://schemas.microsoft.com/office/drawing/2014/main" id="{43047B46-4F2F-4746-8B82-B30EAAAE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54E8A8E-D194-4D55-92A3-6B0799722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5124" name="Picture 4" descr="Wielkopolskie szkoły w rankingu najlepszych liceów | Nasz Głos Poznański">
            <a:extLst>
              <a:ext uri="{FF2B5EF4-FFF2-40B4-BE49-F238E27FC236}">
                <a16:creationId xmlns:a16="http://schemas.microsoft.com/office/drawing/2014/main" id="{15EAFC40-8E5B-4095-8AFA-7D3E21044B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369" r="11958" b="1"/>
          <a:stretch/>
        </p:blipFill>
        <p:spPr bwMode="auto">
          <a:xfrm>
            <a:off x="407432" y="419292"/>
            <a:ext cx="5522976" cy="6053328"/>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9669F589-57A3-473B-95C2-E85F98A89EFF}"/>
              </a:ext>
            </a:extLst>
          </p:cNvPr>
          <p:cNvSpPr>
            <a:spLocks noGrp="1"/>
          </p:cNvSpPr>
          <p:nvPr>
            <p:ph idx="1"/>
          </p:nvPr>
        </p:nvSpPr>
        <p:spPr>
          <a:xfrm>
            <a:off x="6846137" y="2266122"/>
            <a:ext cx="4602152" cy="3869677"/>
          </a:xfrm>
        </p:spPr>
        <p:txBody>
          <a:bodyPr>
            <a:normAutofit fontScale="70000" lnSpcReduction="20000"/>
          </a:bodyPr>
          <a:lstStyle/>
          <a:p>
            <a:pPr marL="0" indent="0" algn="just">
              <a:lnSpc>
                <a:spcPct val="150000"/>
              </a:lnSpc>
              <a:buNone/>
            </a:pPr>
            <a:r>
              <a:rPr lang="pl-PL" sz="1900" b="0" i="0" dirty="0">
                <a:effectLst/>
              </a:rPr>
              <a:t>XVI Liceum Ogólnokształcące z Oddziałami Dwujęzycznymi im. Charles de Gaulle, wchodzi w skład Zespołu Szkół Ogólnokształcących nr 2 i uzyskało </a:t>
            </a:r>
            <a:br>
              <a:rPr lang="pl-PL" sz="1900" b="0" i="0" dirty="0">
                <a:effectLst/>
              </a:rPr>
            </a:br>
            <a:r>
              <a:rPr lang="pl-PL" sz="1900" b="0" i="0" dirty="0">
                <a:effectLst/>
              </a:rPr>
              <a:t>w </a:t>
            </a:r>
            <a:r>
              <a:rPr lang="pl-PL" sz="1900" dirty="0"/>
              <a:t>rankingu </a:t>
            </a:r>
            <a:r>
              <a:rPr lang="pl-PL" sz="1900" b="1" dirty="0"/>
              <a:t>66,315</a:t>
            </a:r>
            <a:r>
              <a:rPr lang="pl-PL" sz="1900" dirty="0"/>
              <a:t> punktów. </a:t>
            </a:r>
            <a:r>
              <a:rPr lang="pl-PL" sz="1900" b="0" i="0" dirty="0">
                <a:effectLst/>
              </a:rPr>
              <a:t>Szkoła zapewnia uczniom wysoko wykwalifikowaną kadrę pedagogiczną a także bogatą bazę dydaktyczną. Od roku szkolnego 2011 uczniowie uczą się języka chińskiego jako drugiego języka obcego obowiązkowego. Od września 2011 r. uczniowie mogą również uczyć się następujących języków: </a:t>
            </a:r>
            <a:r>
              <a:rPr lang="pl-PL" sz="1900" b="0" i="0" dirty="0" err="1">
                <a:effectLst/>
              </a:rPr>
              <a:t>j.fiński</a:t>
            </a:r>
            <a:r>
              <a:rPr lang="pl-PL" sz="1900" b="0" i="0" dirty="0">
                <a:effectLst/>
              </a:rPr>
              <a:t>, </a:t>
            </a:r>
            <a:r>
              <a:rPr lang="pl-PL" sz="1900" b="0" i="0" dirty="0" err="1">
                <a:effectLst/>
              </a:rPr>
              <a:t>j.holenderski</a:t>
            </a:r>
            <a:r>
              <a:rPr lang="pl-PL" sz="1900" b="0" i="0" dirty="0">
                <a:effectLst/>
              </a:rPr>
              <a:t>, </a:t>
            </a:r>
            <a:r>
              <a:rPr lang="pl-PL" sz="1900" b="0" i="0" dirty="0" err="1">
                <a:effectLst/>
              </a:rPr>
              <a:t>j.portugalski</a:t>
            </a:r>
            <a:r>
              <a:rPr lang="pl-PL" sz="1900" b="0" i="0" dirty="0">
                <a:effectLst/>
              </a:rPr>
              <a:t>, </a:t>
            </a:r>
            <a:r>
              <a:rPr lang="pl-PL" sz="1900" b="0" i="0" dirty="0" err="1">
                <a:effectLst/>
              </a:rPr>
              <a:t>j.węgierski</a:t>
            </a:r>
            <a:r>
              <a:rPr lang="pl-PL" sz="1900" b="0" i="0" dirty="0">
                <a:effectLst/>
              </a:rPr>
              <a:t> </a:t>
            </a:r>
            <a:br>
              <a:rPr lang="pl-PL" sz="1900" b="0" i="0" dirty="0">
                <a:effectLst/>
              </a:rPr>
            </a:br>
            <a:r>
              <a:rPr lang="pl-PL" sz="1900" b="0" i="0" dirty="0">
                <a:effectLst/>
              </a:rPr>
              <a:t>i </a:t>
            </a:r>
            <a:r>
              <a:rPr lang="pl-PL" sz="1900" b="0" i="0" dirty="0" err="1">
                <a:effectLst/>
              </a:rPr>
              <a:t>j.włoski</a:t>
            </a:r>
            <a:r>
              <a:rPr lang="pl-PL" sz="1900" b="0" i="0" dirty="0">
                <a:effectLst/>
              </a:rPr>
              <a:t>, z wykorzystaniem sieci komputerowych </a:t>
            </a:r>
            <a:br>
              <a:rPr lang="pl-PL" sz="1900" b="0" i="0" dirty="0">
                <a:effectLst/>
              </a:rPr>
            </a:br>
            <a:r>
              <a:rPr lang="pl-PL" sz="1900" b="0" i="0" dirty="0">
                <a:effectLst/>
              </a:rPr>
              <a:t>i Internetu ( E-learning) w ramach Programu Ustawicznego Kształcenia w Strukturach </a:t>
            </a:r>
            <a:r>
              <a:rPr lang="pl-PL" sz="1900" b="0" i="0" dirty="0" err="1">
                <a:effectLst/>
              </a:rPr>
              <a:t>Erazmus</a:t>
            </a:r>
            <a:r>
              <a:rPr lang="pl-PL" sz="1900" b="0" i="0" dirty="0">
                <a:effectLst/>
              </a:rPr>
              <a:t>.</a:t>
            </a:r>
          </a:p>
          <a:p>
            <a:pPr marL="0" indent="0">
              <a:lnSpc>
                <a:spcPct val="90000"/>
              </a:lnSpc>
              <a:buNone/>
            </a:pPr>
            <a:endParaRPr lang="pl-PL" sz="1500" dirty="0"/>
          </a:p>
        </p:txBody>
      </p:sp>
    </p:spTree>
    <p:extLst>
      <p:ext uri="{BB962C8B-B14F-4D97-AF65-F5344CB8AC3E}">
        <p14:creationId xmlns:p14="http://schemas.microsoft.com/office/powerpoint/2010/main" val="4211400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2EBB2F-0544-4366-B15F-7DBB0AFF3AC6}"/>
              </a:ext>
            </a:extLst>
          </p:cNvPr>
          <p:cNvSpPr>
            <a:spLocks noGrp="1"/>
          </p:cNvSpPr>
          <p:nvPr>
            <p:ph type="title"/>
          </p:nvPr>
        </p:nvSpPr>
        <p:spPr/>
        <p:txBody>
          <a:bodyPr/>
          <a:lstStyle/>
          <a:p>
            <a:pPr algn="ctr"/>
            <a:r>
              <a:rPr lang="pl-PL" dirty="0"/>
              <a:t>Pozostałe miejsca w rankingu</a:t>
            </a:r>
          </a:p>
        </p:txBody>
      </p:sp>
      <p:pic>
        <p:nvPicPr>
          <p:cNvPr id="5" name="Obraz 4">
            <a:extLst>
              <a:ext uri="{FF2B5EF4-FFF2-40B4-BE49-F238E27FC236}">
                <a16:creationId xmlns:a16="http://schemas.microsoft.com/office/drawing/2014/main" id="{B9F62F0D-DA97-464C-8B36-BE78E7E4F361}"/>
              </a:ext>
            </a:extLst>
          </p:cNvPr>
          <p:cNvPicPr>
            <a:picLocks noChangeAspect="1"/>
          </p:cNvPicPr>
          <p:nvPr/>
        </p:nvPicPr>
        <p:blipFill>
          <a:blip r:embed="rId2"/>
          <a:stretch>
            <a:fillRect/>
          </a:stretch>
        </p:blipFill>
        <p:spPr>
          <a:xfrm>
            <a:off x="1464578" y="1871003"/>
            <a:ext cx="8950266" cy="3865781"/>
          </a:xfrm>
          <a:prstGeom prst="rect">
            <a:avLst/>
          </a:prstGeom>
        </p:spPr>
      </p:pic>
    </p:spTree>
    <p:extLst>
      <p:ext uri="{BB962C8B-B14F-4D97-AF65-F5344CB8AC3E}">
        <p14:creationId xmlns:p14="http://schemas.microsoft.com/office/powerpoint/2010/main" val="267210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E9856885-DDFD-4C8E-A2AB-334D6D3AC292}"/>
              </a:ext>
            </a:extLst>
          </p:cNvPr>
          <p:cNvPicPr>
            <a:picLocks noChangeAspect="1"/>
          </p:cNvPicPr>
          <p:nvPr/>
        </p:nvPicPr>
        <p:blipFill>
          <a:blip r:embed="rId2"/>
          <a:stretch>
            <a:fillRect/>
          </a:stretch>
        </p:blipFill>
        <p:spPr>
          <a:xfrm>
            <a:off x="1948925" y="523922"/>
            <a:ext cx="8517439" cy="5810155"/>
          </a:xfrm>
          <a:prstGeom prst="rect">
            <a:avLst/>
          </a:prstGeom>
        </p:spPr>
      </p:pic>
    </p:spTree>
    <p:extLst>
      <p:ext uri="{BB962C8B-B14F-4D97-AF65-F5344CB8AC3E}">
        <p14:creationId xmlns:p14="http://schemas.microsoft.com/office/powerpoint/2010/main" val="4126580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519D97-A85F-4792-88FF-2948C282E769}"/>
              </a:ext>
            </a:extLst>
          </p:cNvPr>
          <p:cNvSpPr>
            <a:spLocks noGrp="1"/>
          </p:cNvSpPr>
          <p:nvPr>
            <p:ph type="title"/>
          </p:nvPr>
        </p:nvSpPr>
        <p:spPr>
          <a:xfrm>
            <a:off x="1066800" y="2458142"/>
            <a:ext cx="10058400" cy="1371600"/>
          </a:xfrm>
        </p:spPr>
        <p:txBody>
          <a:bodyPr>
            <a:normAutofit/>
          </a:bodyPr>
          <a:lstStyle/>
          <a:p>
            <a:pPr algn="ctr"/>
            <a:r>
              <a:rPr lang="pl-PL" sz="6500" dirty="0"/>
              <a:t>Technika</a:t>
            </a:r>
          </a:p>
        </p:txBody>
      </p:sp>
    </p:spTree>
    <p:extLst>
      <p:ext uri="{BB962C8B-B14F-4D97-AF65-F5344CB8AC3E}">
        <p14:creationId xmlns:p14="http://schemas.microsoft.com/office/powerpoint/2010/main" val="1480463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6A905A8-7F29-4E47-92A8-2E6BCA1A2FDA}"/>
              </a:ext>
            </a:extLst>
          </p:cNvPr>
          <p:cNvSpPr>
            <a:spLocks noGrp="1"/>
          </p:cNvSpPr>
          <p:nvPr>
            <p:ph idx="1"/>
          </p:nvPr>
        </p:nvSpPr>
        <p:spPr>
          <a:xfrm>
            <a:off x="1066800" y="940904"/>
            <a:ext cx="10058400" cy="5094136"/>
          </a:xfrm>
        </p:spPr>
        <p:txBody>
          <a:bodyPr/>
          <a:lstStyle/>
          <a:p>
            <a:pPr algn="just">
              <a:lnSpc>
                <a:spcPct val="150000"/>
              </a:lnSpc>
            </a:pPr>
            <a:r>
              <a:rPr lang="pl-PL" i="0" dirty="0">
                <a:solidFill>
                  <a:srgbClr val="000000"/>
                </a:solidFill>
                <a:effectLst/>
              </a:rPr>
              <a:t>W rankingu techników w Poznaniu, który zorganizowany został przez portal WaszaEdukacja.pl, wzięło udział 21 techników, spełniając tym samym wymogi regulaminu. </a:t>
            </a:r>
          </a:p>
          <a:p>
            <a:pPr algn="just">
              <a:lnSpc>
                <a:spcPct val="150000"/>
              </a:lnSpc>
            </a:pPr>
            <a:endParaRPr lang="pl-PL" dirty="0">
              <a:solidFill>
                <a:srgbClr val="000000"/>
              </a:solidFill>
            </a:endParaRPr>
          </a:p>
          <a:p>
            <a:pPr algn="just">
              <a:lnSpc>
                <a:spcPct val="150000"/>
              </a:lnSpc>
            </a:pPr>
            <a:r>
              <a:rPr lang="pl-PL" i="0" dirty="0">
                <a:solidFill>
                  <a:srgbClr val="000000"/>
                </a:solidFill>
                <a:effectLst/>
              </a:rPr>
              <a:t>Podczas tworzenia rankingu, brane pod uwagę były wyniki egzaminów maturalnych na poziomie podstawowym oraz rozszerzonym, egzaminy zawodowe, wskaźnik Edukacyjnej Wartości Dodanej (EWD) oraz osiągnięcia z olimpiad przedmiotowych. Wszystkie dane do rankingu pozyskane zostały ze sprawdzonych źródeł takich jak OKE, CKE, MEN oraz innych placówek oświatowych.</a:t>
            </a:r>
            <a:endParaRPr lang="pl-PL" dirty="0"/>
          </a:p>
        </p:txBody>
      </p:sp>
    </p:spTree>
    <p:extLst>
      <p:ext uri="{BB962C8B-B14F-4D97-AF65-F5344CB8AC3E}">
        <p14:creationId xmlns:p14="http://schemas.microsoft.com/office/powerpoint/2010/main" val="3877270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E9FD53-663C-4504-9109-AD38250B5E24}"/>
              </a:ext>
            </a:extLst>
          </p:cNvPr>
          <p:cNvSpPr>
            <a:spLocks noGrp="1"/>
          </p:cNvSpPr>
          <p:nvPr>
            <p:ph type="title"/>
          </p:nvPr>
        </p:nvSpPr>
        <p:spPr>
          <a:xfrm>
            <a:off x="6846137" y="727626"/>
            <a:ext cx="4602152" cy="1718225"/>
          </a:xfrm>
        </p:spPr>
        <p:txBody>
          <a:bodyPr>
            <a:normAutofit/>
          </a:bodyPr>
          <a:lstStyle/>
          <a:p>
            <a:r>
              <a:rPr lang="pl-PL" sz="3400"/>
              <a:t>1 miejsce – Technikum Komunikacji Poznań</a:t>
            </a:r>
          </a:p>
        </p:txBody>
      </p:sp>
      <p:sp>
        <p:nvSpPr>
          <p:cNvPr id="71" name="Rectangle 70">
            <a:extLst>
              <a:ext uri="{FF2B5EF4-FFF2-40B4-BE49-F238E27FC236}">
                <a16:creationId xmlns:a16="http://schemas.microsoft.com/office/drawing/2014/main" id="{43047B46-4F2F-4746-8B82-B30EAAAE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54E8A8E-D194-4D55-92A3-6B0799722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6146" name="Picture 2" descr="Technikum Komunikacji - Zespół Szkół Komunikacji im. Hipolita Cegielskiego  - Portal edukacyjny Perspektywy">
            <a:extLst>
              <a:ext uri="{FF2B5EF4-FFF2-40B4-BE49-F238E27FC236}">
                <a16:creationId xmlns:a16="http://schemas.microsoft.com/office/drawing/2014/main" id="{FA34A0BE-BE64-4B6C-BF7A-C5282B15BE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30" r="32137" b="1"/>
          <a:stretch/>
        </p:blipFill>
        <p:spPr bwMode="auto">
          <a:xfrm>
            <a:off x="407432" y="419292"/>
            <a:ext cx="5522976" cy="6053328"/>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EFDE4F84-80B6-45E3-8F57-21EA41FEF174}"/>
              </a:ext>
            </a:extLst>
          </p:cNvPr>
          <p:cNvSpPr>
            <a:spLocks noGrp="1"/>
          </p:cNvSpPr>
          <p:nvPr>
            <p:ph idx="1"/>
          </p:nvPr>
        </p:nvSpPr>
        <p:spPr>
          <a:xfrm>
            <a:off x="6846137" y="2319130"/>
            <a:ext cx="4602152" cy="4153490"/>
          </a:xfrm>
        </p:spPr>
        <p:txBody>
          <a:bodyPr>
            <a:normAutofit lnSpcReduction="10000"/>
          </a:bodyPr>
          <a:lstStyle/>
          <a:p>
            <a:pPr marL="0" indent="0" algn="just">
              <a:lnSpc>
                <a:spcPct val="90000"/>
              </a:lnSpc>
              <a:buNone/>
            </a:pPr>
            <a:r>
              <a:rPr lang="pl-PL" sz="1500" b="0" i="0" dirty="0">
                <a:effectLst/>
              </a:rPr>
              <a:t>Technikum zajęło pierwsze miejsce zdobywając </a:t>
            </a:r>
            <a:r>
              <a:rPr lang="pl-PL" sz="1500" b="1" i="0" dirty="0">
                <a:effectLst/>
              </a:rPr>
              <a:t>71,234</a:t>
            </a:r>
            <a:r>
              <a:rPr lang="pl-PL" sz="1500" b="0" i="0" dirty="0">
                <a:effectLst/>
              </a:rPr>
              <a:t> punkty. Znakomita lokalizacja. Szkoła znana jest z niepowtarzalnej, rodzinnej atmosfery, którą współtworzą: doświadczone grono pedagogiczne, zaangażowani rodzice </a:t>
            </a:r>
            <a:br>
              <a:rPr lang="pl-PL" sz="1500" b="0" i="0" dirty="0">
                <a:effectLst/>
              </a:rPr>
            </a:br>
            <a:r>
              <a:rPr lang="pl-PL" sz="1500" b="0" i="0" dirty="0">
                <a:effectLst/>
              </a:rPr>
              <a:t>i sympatyczni uczniowie. Dlatego często kolejne pokolenia dokonywały tego samego wyboru, co ich dziadkowie i rodzice. Ponad 60-letnia tradycja Szkoły jest gwarancją solidnego </a:t>
            </a:r>
            <a:br>
              <a:rPr lang="pl-PL" sz="1500" b="0" i="0" dirty="0">
                <a:effectLst/>
              </a:rPr>
            </a:br>
            <a:r>
              <a:rPr lang="pl-PL" sz="1500" b="0" i="0" dirty="0">
                <a:effectLst/>
              </a:rPr>
              <a:t>i rzetelnego przygotowania ogólnego oraz zawodowego. Komfortowa nauka. Zajęcia szkolne (tylko pierwsza zmiana!) odbywają się w bogato wyposażonych, klimatyzowanych pracowniach przedmiotowych. Dysponujemy doskonałą bazą informatyczną - 6 pracowni informatycznych, dostęp do szerokopasmowego </a:t>
            </a:r>
            <a:r>
              <a:rPr lang="pl-PL" sz="1500" b="0" i="0" dirty="0" err="1">
                <a:effectLst/>
              </a:rPr>
              <a:t>internetu</a:t>
            </a:r>
            <a:r>
              <a:rPr lang="pl-PL" sz="1500" b="0" i="0" dirty="0">
                <a:effectLst/>
              </a:rPr>
              <a:t> łączem </a:t>
            </a:r>
            <a:br>
              <a:rPr lang="pl-PL" sz="1500" b="0" i="0" dirty="0">
                <a:effectLst/>
              </a:rPr>
            </a:br>
            <a:r>
              <a:rPr lang="pl-PL" sz="1500" b="0" i="0" dirty="0">
                <a:effectLst/>
              </a:rPr>
              <a:t>o przepustowości 100Mb/s (bezpośrednie przyłącze do sieci POZMAN). 22 sale lekcyjne wyposażone są w tablice interaktywne wykorzystywane przez uczniów i nauczycieli </a:t>
            </a:r>
            <a:br>
              <a:rPr lang="pl-PL" sz="1500" b="0" i="0" dirty="0">
                <a:effectLst/>
              </a:rPr>
            </a:br>
            <a:r>
              <a:rPr lang="pl-PL" sz="1500" b="0" i="0" dirty="0">
                <a:effectLst/>
              </a:rPr>
              <a:t>w czasie zajęć. </a:t>
            </a:r>
          </a:p>
          <a:p>
            <a:pPr marL="0" indent="0">
              <a:lnSpc>
                <a:spcPct val="90000"/>
              </a:lnSpc>
              <a:buNone/>
            </a:pPr>
            <a:endParaRPr lang="pl-PL" sz="1300" dirty="0"/>
          </a:p>
        </p:txBody>
      </p:sp>
    </p:spTree>
    <p:extLst>
      <p:ext uri="{BB962C8B-B14F-4D97-AF65-F5344CB8AC3E}">
        <p14:creationId xmlns:p14="http://schemas.microsoft.com/office/powerpoint/2010/main" val="2224252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304FD4-4550-48F9-A23D-038D8DA3AC14}"/>
              </a:ext>
            </a:extLst>
          </p:cNvPr>
          <p:cNvSpPr>
            <a:spLocks noGrp="1"/>
          </p:cNvSpPr>
          <p:nvPr>
            <p:ph type="title"/>
          </p:nvPr>
        </p:nvSpPr>
        <p:spPr>
          <a:xfrm>
            <a:off x="1066800" y="642594"/>
            <a:ext cx="10058400" cy="1371600"/>
          </a:xfrm>
        </p:spPr>
        <p:txBody>
          <a:bodyPr>
            <a:normAutofit/>
          </a:bodyPr>
          <a:lstStyle/>
          <a:p>
            <a:r>
              <a:rPr lang="pl-PL" sz="4400"/>
              <a:t>2 miejsce – Technikum Łączności Poznań</a:t>
            </a:r>
          </a:p>
        </p:txBody>
      </p:sp>
      <p:sp>
        <p:nvSpPr>
          <p:cNvPr id="3" name="Symbol zastępczy zawartości 2">
            <a:extLst>
              <a:ext uri="{FF2B5EF4-FFF2-40B4-BE49-F238E27FC236}">
                <a16:creationId xmlns:a16="http://schemas.microsoft.com/office/drawing/2014/main" id="{2EDE86BA-1152-4CD1-A0CF-C5B92D47B40D}"/>
              </a:ext>
            </a:extLst>
          </p:cNvPr>
          <p:cNvSpPr>
            <a:spLocks noGrp="1"/>
          </p:cNvSpPr>
          <p:nvPr>
            <p:ph idx="1"/>
          </p:nvPr>
        </p:nvSpPr>
        <p:spPr>
          <a:xfrm>
            <a:off x="1066800" y="2103120"/>
            <a:ext cx="6485467" cy="4410222"/>
          </a:xfrm>
        </p:spPr>
        <p:txBody>
          <a:bodyPr>
            <a:normAutofit fontScale="85000" lnSpcReduction="10000"/>
          </a:bodyPr>
          <a:lstStyle/>
          <a:p>
            <a:pPr marL="0" indent="0" algn="just">
              <a:lnSpc>
                <a:spcPct val="150000"/>
              </a:lnSpc>
              <a:buNone/>
            </a:pPr>
            <a:r>
              <a:rPr lang="pl-PL" sz="1500" dirty="0"/>
              <a:t>Drugie miejsce na podium i suma uzyskanych punktów </a:t>
            </a:r>
            <a:r>
              <a:rPr lang="pl-PL" sz="1500" b="1" dirty="0"/>
              <a:t>64,751</a:t>
            </a:r>
            <a:r>
              <a:rPr lang="pl-PL" sz="1500" dirty="0"/>
              <a:t>. </a:t>
            </a:r>
            <a:r>
              <a:rPr lang="pl-PL" sz="1500" b="0" i="0" dirty="0">
                <a:effectLst/>
              </a:rPr>
              <a:t>Kształcenie </a:t>
            </a:r>
            <a:br>
              <a:rPr lang="pl-PL" sz="1500" b="0" i="0" dirty="0">
                <a:effectLst/>
              </a:rPr>
            </a:br>
            <a:r>
              <a:rPr lang="pl-PL" sz="1500" b="0" i="0" dirty="0">
                <a:effectLst/>
              </a:rPr>
              <a:t>w technikum odbywa się w zawodzie technik elektronik, technik informatyk, technik teleinformatyk i fototechnik. Atuty </a:t>
            </a:r>
            <a:r>
              <a:rPr lang="pl-PL" sz="1500" b="0" i="0" dirty="0" err="1">
                <a:effectLst/>
              </a:rPr>
              <a:t>szkoły:tuty</a:t>
            </a:r>
            <a:r>
              <a:rPr lang="pl-PL" sz="1500" b="0" i="0" dirty="0">
                <a:effectLst/>
              </a:rPr>
              <a:t> ZSŁ to: - Certyfikat ISO 9001:2008 - możliwość zdobycia uprawnień SEP, ECDL oraz Microsoft IT - upoważnienie OKE do organizowania etapu praktycznego egzaminu potwierdzającego kwalifikacje zawodowe - nowocześnie wyposażone pracownie zawodowe - 137 stanowisk komputerowych - Szkolne Centrum Edukacji Medialnej (Biblioteka) - 12 stanowisk komputerowych - bogate zaplecze sportowe (boiska do koszykówki, piłki nożnej, siłownia, sala gimnastyczna, w pierwszej klasie obowiązkowe zajęcia na pływalni) - ciekawa oferta zajęć pozalekcyjnych - nauka wybranych przedmiotów zawodowych </a:t>
            </a:r>
            <a:br>
              <a:rPr lang="pl-PL" sz="1500" b="0" i="0" dirty="0">
                <a:effectLst/>
              </a:rPr>
            </a:br>
            <a:r>
              <a:rPr lang="pl-PL" sz="1500" b="0" i="0" dirty="0">
                <a:effectLst/>
              </a:rPr>
              <a:t>z wykorzystaniem języka angielskiego - Studio RTV (montaż filmów, tworzenie audycji radiowych etc.) - monitoring placówki w ramach programu "Bezpieczna Szkoła" - uczniowie ZSŁ uzyskują stypendium Prezesa Rady Ministrów jak również zostają laureatami nagrody Prezydenta Miasta Poznania.</a:t>
            </a:r>
          </a:p>
          <a:p>
            <a:pPr marL="0" indent="0">
              <a:lnSpc>
                <a:spcPct val="90000"/>
              </a:lnSpc>
              <a:buNone/>
            </a:pPr>
            <a:endParaRPr lang="pl-PL" sz="1500" dirty="0"/>
          </a:p>
        </p:txBody>
      </p:sp>
      <p:pic>
        <p:nvPicPr>
          <p:cNvPr id="7170" name="Picture 2" descr="Zespół Szkół Łączności w Poznaniu - Home | Facebook">
            <a:extLst>
              <a:ext uri="{FF2B5EF4-FFF2-40B4-BE49-F238E27FC236}">
                <a16:creationId xmlns:a16="http://schemas.microsoft.com/office/drawing/2014/main" id="{B5C6913B-7069-4522-9D15-2D642E4A22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902" r="33574" b="-2"/>
          <a:stretch/>
        </p:blipFill>
        <p:spPr bwMode="auto">
          <a:xfrm>
            <a:off x="8020571" y="2161488"/>
            <a:ext cx="3019646" cy="363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01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AE223B-1C3D-4AAF-93DE-8FA1F3E4D627}"/>
              </a:ext>
            </a:extLst>
          </p:cNvPr>
          <p:cNvSpPr>
            <a:spLocks noGrp="1"/>
          </p:cNvSpPr>
          <p:nvPr>
            <p:ph type="title"/>
          </p:nvPr>
        </p:nvSpPr>
        <p:spPr>
          <a:xfrm>
            <a:off x="6846137" y="727626"/>
            <a:ext cx="4602152" cy="1718225"/>
          </a:xfrm>
        </p:spPr>
        <p:txBody>
          <a:bodyPr>
            <a:normAutofit/>
          </a:bodyPr>
          <a:lstStyle/>
          <a:p>
            <a:r>
              <a:rPr lang="pl-PL" sz="3700"/>
              <a:t>3 miejsce – Technikum Budowlane</a:t>
            </a:r>
          </a:p>
        </p:txBody>
      </p:sp>
      <p:sp>
        <p:nvSpPr>
          <p:cNvPr id="71" name="Rectangle 70">
            <a:extLst>
              <a:ext uri="{FF2B5EF4-FFF2-40B4-BE49-F238E27FC236}">
                <a16:creationId xmlns:a16="http://schemas.microsoft.com/office/drawing/2014/main" id="{43047B46-4F2F-4746-8B82-B30EAAAE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54E8A8E-D194-4D55-92A3-6B0799722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8194" name="Picture 2" descr="Historia szkoły – Zespół Szkół Budownictwa Nr 1 w Poznaniu">
            <a:extLst>
              <a:ext uri="{FF2B5EF4-FFF2-40B4-BE49-F238E27FC236}">
                <a16:creationId xmlns:a16="http://schemas.microsoft.com/office/drawing/2014/main" id="{1682A675-F0A9-4095-B80E-FB85768CC6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42" r="28237" b="1"/>
          <a:stretch/>
        </p:blipFill>
        <p:spPr bwMode="auto">
          <a:xfrm>
            <a:off x="407432" y="419292"/>
            <a:ext cx="5522976" cy="6053328"/>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988622D5-0B5F-4D70-8143-F7198CCAB40E}"/>
              </a:ext>
            </a:extLst>
          </p:cNvPr>
          <p:cNvSpPr>
            <a:spLocks noGrp="1"/>
          </p:cNvSpPr>
          <p:nvPr>
            <p:ph idx="1"/>
          </p:nvPr>
        </p:nvSpPr>
        <p:spPr>
          <a:xfrm>
            <a:off x="6846137" y="2538919"/>
            <a:ext cx="4602152" cy="3596880"/>
          </a:xfrm>
        </p:spPr>
        <p:txBody>
          <a:bodyPr>
            <a:normAutofit/>
          </a:bodyPr>
          <a:lstStyle/>
          <a:p>
            <a:pPr marL="0" indent="0" algn="just">
              <a:lnSpc>
                <a:spcPct val="90000"/>
              </a:lnSpc>
              <a:buNone/>
            </a:pPr>
            <a:r>
              <a:rPr lang="pl-PL" sz="1500" dirty="0"/>
              <a:t>Z sumą punktów </a:t>
            </a:r>
            <a:r>
              <a:rPr lang="pl-PL" sz="1500" b="1" dirty="0"/>
              <a:t>60,349</a:t>
            </a:r>
            <a:r>
              <a:rPr lang="pl-PL" sz="1500" dirty="0"/>
              <a:t>, na trzecim miejscu znalazło się Technikum Budowlane, które </a:t>
            </a:r>
            <a:r>
              <a:rPr lang="pl-PL" sz="1500" b="0" i="0" dirty="0">
                <a:effectLst/>
              </a:rPr>
              <a:t>jest szkołą o prawie 100-letniej tradycji, łączącą skutecznie tradycję z nowoczesnością. </a:t>
            </a:r>
            <a:br>
              <a:rPr lang="pl-PL" sz="1500" b="0" i="0" dirty="0">
                <a:effectLst/>
              </a:rPr>
            </a:br>
            <a:r>
              <a:rPr lang="pl-PL" sz="1500" b="0" i="0" dirty="0">
                <a:effectLst/>
              </a:rPr>
              <a:t>W grudniu 2007 szkoła otrzymała zaszczytne imię gen. Władysława Andersa, którego postać stanowi wzór w procesie wychowywania naszych uczniów. Szkoła uwzględnia potrzeby uczniów ambitnych i tych, którzy chcą się uczyć. Uczniowie technikum są laureatami Olimpiady Wiedzy i Umiejętności Budowlanych, Turnieju Młodych Mistrzów Techniki, Konkursu im. prof. R. Kozaka. O wiarygodności </a:t>
            </a:r>
            <a:br>
              <a:rPr lang="pl-PL" sz="1500" b="0" i="0" dirty="0">
                <a:effectLst/>
              </a:rPr>
            </a:br>
            <a:r>
              <a:rPr lang="pl-PL" sz="1500" b="0" i="0" dirty="0">
                <a:effectLst/>
              </a:rPr>
              <a:t>w zdobywaniu wiedzy, serdecznej i życzliwej atmosferze mogą świadczyć kolejne pokolenia młodych ludzi, które podejmują naukę w szkole, często kontynuując rodzinne tradycje.</a:t>
            </a:r>
          </a:p>
          <a:p>
            <a:pPr marL="0" indent="0">
              <a:lnSpc>
                <a:spcPct val="90000"/>
              </a:lnSpc>
              <a:buNone/>
            </a:pPr>
            <a:endParaRPr lang="pl-PL" sz="1500" dirty="0"/>
          </a:p>
        </p:txBody>
      </p:sp>
    </p:spTree>
    <p:extLst>
      <p:ext uri="{BB962C8B-B14F-4D97-AF65-F5344CB8AC3E}">
        <p14:creationId xmlns:p14="http://schemas.microsoft.com/office/powerpoint/2010/main" val="509192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EB6511-5D1E-4251-8C28-6BA42CA347D8}"/>
              </a:ext>
            </a:extLst>
          </p:cNvPr>
          <p:cNvSpPr>
            <a:spLocks noGrp="1"/>
          </p:cNvSpPr>
          <p:nvPr>
            <p:ph type="title"/>
          </p:nvPr>
        </p:nvSpPr>
        <p:spPr/>
        <p:txBody>
          <a:bodyPr/>
          <a:lstStyle/>
          <a:p>
            <a:r>
              <a:rPr lang="pl-PL" dirty="0"/>
              <a:t>Podstawówka i co dalej…?</a:t>
            </a:r>
          </a:p>
        </p:txBody>
      </p:sp>
      <p:sp>
        <p:nvSpPr>
          <p:cNvPr id="3" name="Symbol zastępczy zawartości 2">
            <a:extLst>
              <a:ext uri="{FF2B5EF4-FFF2-40B4-BE49-F238E27FC236}">
                <a16:creationId xmlns:a16="http://schemas.microsoft.com/office/drawing/2014/main" id="{372C70C3-50E9-45A4-9F77-B0746F608157}"/>
              </a:ext>
            </a:extLst>
          </p:cNvPr>
          <p:cNvSpPr>
            <a:spLocks noGrp="1"/>
          </p:cNvSpPr>
          <p:nvPr>
            <p:ph idx="1"/>
          </p:nvPr>
        </p:nvSpPr>
        <p:spPr/>
        <p:txBody>
          <a:bodyPr/>
          <a:lstStyle/>
          <a:p>
            <a:pPr algn="l">
              <a:buFont typeface="Courier New" panose="02070309020205020404" pitchFamily="49" charset="0"/>
              <a:buChar char="o"/>
            </a:pPr>
            <a:r>
              <a:rPr lang="pl-PL" b="0" i="0" dirty="0">
                <a:solidFill>
                  <a:srgbClr val="404040"/>
                </a:solidFill>
                <a:effectLst/>
              </a:rPr>
              <a:t>Po ukończeniu szkoły podstawowej, masz do wyboru:</a:t>
            </a:r>
          </a:p>
          <a:p>
            <a:pPr lvl="1">
              <a:buFont typeface="Arial" panose="020B0604020202020204" pitchFamily="34" charset="0"/>
              <a:buChar char="•"/>
            </a:pPr>
            <a:r>
              <a:rPr lang="pl-PL" b="0" i="0" dirty="0">
                <a:solidFill>
                  <a:srgbClr val="404040"/>
                </a:solidFill>
                <a:effectLst/>
              </a:rPr>
              <a:t>4-letnim liceum ogólnokształcące</a:t>
            </a:r>
          </a:p>
          <a:p>
            <a:pPr lvl="1">
              <a:buFont typeface="Arial" panose="020B0604020202020204" pitchFamily="34" charset="0"/>
              <a:buChar char="•"/>
            </a:pPr>
            <a:r>
              <a:rPr lang="pl-PL" b="0" i="0" dirty="0">
                <a:solidFill>
                  <a:srgbClr val="404040"/>
                </a:solidFill>
                <a:effectLst/>
              </a:rPr>
              <a:t>5-letnie technikum</a:t>
            </a:r>
          </a:p>
          <a:p>
            <a:pPr lvl="1">
              <a:buFont typeface="Arial" panose="020B0604020202020204" pitchFamily="34" charset="0"/>
              <a:buChar char="•"/>
            </a:pPr>
            <a:r>
              <a:rPr lang="pl-PL" b="0" i="0" dirty="0">
                <a:solidFill>
                  <a:srgbClr val="404040"/>
                </a:solidFill>
                <a:effectLst/>
              </a:rPr>
              <a:t>3-letnią szkołę branżową I stopnia</a:t>
            </a:r>
          </a:p>
          <a:p>
            <a:pPr marL="0" indent="0" algn="l">
              <a:buNone/>
            </a:pPr>
            <a:endParaRPr lang="pl-PL" b="0" i="0" dirty="0">
              <a:solidFill>
                <a:srgbClr val="404040"/>
              </a:solidFill>
              <a:effectLst/>
            </a:endParaRPr>
          </a:p>
          <a:p>
            <a:pPr marL="0" indent="0" algn="just">
              <a:buNone/>
            </a:pPr>
            <a:r>
              <a:rPr lang="pl-PL" b="1" i="0" dirty="0">
                <a:solidFill>
                  <a:srgbClr val="404040"/>
                </a:solidFill>
                <a:effectLst/>
              </a:rPr>
              <a:t>Szkoły branżowe</a:t>
            </a:r>
            <a:r>
              <a:rPr lang="pl-PL" b="0" i="0" dirty="0">
                <a:solidFill>
                  <a:srgbClr val="404040"/>
                </a:solidFill>
                <a:effectLst/>
              </a:rPr>
              <a:t> zastąpiły wcześniejsze szkoły zawodowe. Różnią się tym, że po ukończeniu szkoły branżowej I stopnia, możesz kontynuować naukę w szkole branżowej II stopnia i tam zdać maturę, doskonaląc się jednocześnie w tym sam zawodzie.</a:t>
            </a:r>
          </a:p>
          <a:p>
            <a:pPr marL="0" indent="0" algn="just">
              <a:buNone/>
            </a:pPr>
            <a:r>
              <a:rPr lang="pl-PL" b="0" i="0" dirty="0">
                <a:solidFill>
                  <a:srgbClr val="404040"/>
                </a:solidFill>
                <a:effectLst/>
              </a:rPr>
              <a:t>Również </a:t>
            </a:r>
            <a:r>
              <a:rPr lang="pl-PL" b="1" i="0" dirty="0">
                <a:solidFill>
                  <a:srgbClr val="404040"/>
                </a:solidFill>
                <a:effectLst/>
              </a:rPr>
              <a:t>liceum i technikum</a:t>
            </a:r>
            <a:r>
              <a:rPr lang="pl-PL" b="0" i="0" dirty="0">
                <a:solidFill>
                  <a:srgbClr val="404040"/>
                </a:solidFill>
                <a:effectLst/>
              </a:rPr>
              <a:t> kończą się egzaminem maturalnym i otrzymaniem świadectwa dojrzałości. Jeśli je otrzymasz, możesz kontynuować naukę na studiach. Bez matury będziesz mógł kontynuować naukę jedynie w szkole policealnej.</a:t>
            </a:r>
          </a:p>
          <a:p>
            <a:endParaRPr lang="pl-PL" dirty="0"/>
          </a:p>
        </p:txBody>
      </p:sp>
    </p:spTree>
    <p:extLst>
      <p:ext uri="{BB962C8B-B14F-4D97-AF65-F5344CB8AC3E}">
        <p14:creationId xmlns:p14="http://schemas.microsoft.com/office/powerpoint/2010/main" val="3669929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5EA4DA-4E67-40AC-92B2-8F2269F4BCFF}"/>
              </a:ext>
            </a:extLst>
          </p:cNvPr>
          <p:cNvSpPr>
            <a:spLocks noGrp="1"/>
          </p:cNvSpPr>
          <p:nvPr>
            <p:ph type="title"/>
          </p:nvPr>
        </p:nvSpPr>
        <p:spPr>
          <a:xfrm>
            <a:off x="6846137" y="727626"/>
            <a:ext cx="4602152" cy="1718225"/>
          </a:xfrm>
        </p:spPr>
        <p:txBody>
          <a:bodyPr>
            <a:normAutofit/>
          </a:bodyPr>
          <a:lstStyle/>
          <a:p>
            <a:r>
              <a:rPr lang="pl-PL" sz="3400"/>
              <a:t>4 miejsce – Technikum Budowlano-Drzewne</a:t>
            </a:r>
          </a:p>
        </p:txBody>
      </p:sp>
      <p:sp>
        <p:nvSpPr>
          <p:cNvPr id="71" name="Rectangle 70">
            <a:extLst>
              <a:ext uri="{FF2B5EF4-FFF2-40B4-BE49-F238E27FC236}">
                <a16:creationId xmlns:a16="http://schemas.microsoft.com/office/drawing/2014/main" id="{43047B46-4F2F-4746-8B82-B30EAAAE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54E8A8E-D194-4D55-92A3-6B0799722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9218" name="Picture 2" descr="Szkoła | gdziepogimnazjum.poznan.pl">
            <a:extLst>
              <a:ext uri="{FF2B5EF4-FFF2-40B4-BE49-F238E27FC236}">
                <a16:creationId xmlns:a16="http://schemas.microsoft.com/office/drawing/2014/main" id="{C404132F-04C0-498D-8034-619257A55F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68" r="15002"/>
          <a:stretch/>
        </p:blipFill>
        <p:spPr bwMode="auto">
          <a:xfrm>
            <a:off x="407432" y="419292"/>
            <a:ext cx="5522976" cy="6053328"/>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E75792FB-DF7C-46C3-B2CC-34DF8AD433C5}"/>
              </a:ext>
            </a:extLst>
          </p:cNvPr>
          <p:cNvSpPr>
            <a:spLocks noGrp="1"/>
          </p:cNvSpPr>
          <p:nvPr>
            <p:ph idx="1"/>
          </p:nvPr>
        </p:nvSpPr>
        <p:spPr>
          <a:xfrm>
            <a:off x="6846137" y="2538918"/>
            <a:ext cx="4602152" cy="3933701"/>
          </a:xfrm>
        </p:spPr>
        <p:txBody>
          <a:bodyPr>
            <a:normAutofit fontScale="77500" lnSpcReduction="20000"/>
          </a:bodyPr>
          <a:lstStyle/>
          <a:p>
            <a:pPr marL="0" indent="0" algn="just">
              <a:lnSpc>
                <a:spcPct val="160000"/>
              </a:lnSpc>
              <a:buNone/>
            </a:pPr>
            <a:r>
              <a:rPr lang="pl-PL" sz="1700" b="0" i="0" dirty="0">
                <a:effectLst/>
              </a:rPr>
              <a:t>Technikum Budowlano-Drzewne w Zespole Szkół Budowlano-Drzewnych im. Bolesława Chrobrego </a:t>
            </a:r>
            <a:br>
              <a:rPr lang="pl-PL" sz="1700" b="0" i="0" dirty="0">
                <a:effectLst/>
              </a:rPr>
            </a:br>
            <a:r>
              <a:rPr lang="pl-PL" sz="1700" b="0" i="0" dirty="0">
                <a:effectLst/>
              </a:rPr>
              <a:t>w Poznaniu ma swoją historię i tradycje od ponad 60 lat – od 1956 roku, w opracowanym rankingu uzyskało </a:t>
            </a:r>
            <a:r>
              <a:rPr lang="pl-PL" sz="1700" b="1" i="0" dirty="0">
                <a:effectLst/>
              </a:rPr>
              <a:t>57,267</a:t>
            </a:r>
            <a:r>
              <a:rPr lang="pl-PL" sz="1700" b="0" i="0" dirty="0">
                <a:effectLst/>
              </a:rPr>
              <a:t> punktów.  W technikum proponujemy naukę w siedmiu zawodach: „technik budownictwa”, „technik technologii drewna”, „technik architektury krajobrazu”, „technik inżynierii sanitarnej”, „technik robót wykończeniowych w budownictwie”, „technik gazownictwa” i „technik renowacji elementów architektury". Dla zamiejscowych możliwość zakwaterowania w bursie szkolnej przy </a:t>
            </a:r>
            <a:br>
              <a:rPr lang="pl-PL" sz="1700" b="0" i="0" dirty="0">
                <a:effectLst/>
              </a:rPr>
            </a:br>
            <a:r>
              <a:rPr lang="pl-PL" sz="1700" b="0" i="0" dirty="0">
                <a:effectLst/>
              </a:rPr>
              <a:t>ul. Czeremchowej 22 w Poznaniu. </a:t>
            </a:r>
            <a:endParaRPr lang="pl-PL" sz="1700" dirty="0"/>
          </a:p>
        </p:txBody>
      </p:sp>
    </p:spTree>
    <p:extLst>
      <p:ext uri="{BB962C8B-B14F-4D97-AF65-F5344CB8AC3E}">
        <p14:creationId xmlns:p14="http://schemas.microsoft.com/office/powerpoint/2010/main" val="3545379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30DD54-43AD-467C-94EE-64E1DE62BA2F}"/>
              </a:ext>
            </a:extLst>
          </p:cNvPr>
          <p:cNvSpPr>
            <a:spLocks noGrp="1"/>
          </p:cNvSpPr>
          <p:nvPr>
            <p:ph type="title"/>
          </p:nvPr>
        </p:nvSpPr>
        <p:spPr>
          <a:xfrm>
            <a:off x="6846137" y="727626"/>
            <a:ext cx="4602152" cy="1718225"/>
          </a:xfrm>
        </p:spPr>
        <p:txBody>
          <a:bodyPr>
            <a:normAutofit/>
          </a:bodyPr>
          <a:lstStyle/>
          <a:p>
            <a:r>
              <a:rPr lang="pl-PL" sz="3000"/>
              <a:t>5 miejsce – Technikum Ekonomiczno-Administracyjne nr 1</a:t>
            </a:r>
          </a:p>
        </p:txBody>
      </p:sp>
      <p:sp>
        <p:nvSpPr>
          <p:cNvPr id="71" name="Rectangle 70">
            <a:extLst>
              <a:ext uri="{FF2B5EF4-FFF2-40B4-BE49-F238E27FC236}">
                <a16:creationId xmlns:a16="http://schemas.microsoft.com/office/drawing/2014/main" id="{43047B46-4F2F-4746-8B82-B30EAAAE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54E8A8E-D194-4D55-92A3-6B0799722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10242" name="Picture 2" descr="Technikum Ekonomiczno-Administracyjne nr 1 Poznań">
            <a:extLst>
              <a:ext uri="{FF2B5EF4-FFF2-40B4-BE49-F238E27FC236}">
                <a16:creationId xmlns:a16="http://schemas.microsoft.com/office/drawing/2014/main" id="{EF8ED9BC-45BE-4B27-94E3-4DF995C58C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66" r="34958" b="-1"/>
          <a:stretch/>
        </p:blipFill>
        <p:spPr bwMode="auto">
          <a:xfrm>
            <a:off x="407432" y="419292"/>
            <a:ext cx="5522976" cy="6053328"/>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8468088B-31D5-410A-B897-4FFF199D25A5}"/>
              </a:ext>
            </a:extLst>
          </p:cNvPr>
          <p:cNvSpPr>
            <a:spLocks noGrp="1"/>
          </p:cNvSpPr>
          <p:nvPr>
            <p:ph idx="1"/>
          </p:nvPr>
        </p:nvSpPr>
        <p:spPr>
          <a:xfrm>
            <a:off x="6846137" y="2236763"/>
            <a:ext cx="4602152" cy="4135902"/>
          </a:xfrm>
        </p:spPr>
        <p:txBody>
          <a:bodyPr>
            <a:normAutofit fontScale="77500" lnSpcReduction="20000"/>
          </a:bodyPr>
          <a:lstStyle/>
          <a:p>
            <a:pPr marL="0" indent="0" algn="just">
              <a:lnSpc>
                <a:spcPct val="150000"/>
              </a:lnSpc>
              <a:buNone/>
            </a:pPr>
            <a:r>
              <a:rPr lang="pl-PL" sz="1500" b="0" i="0" dirty="0">
                <a:effectLst/>
              </a:rPr>
              <a:t>Szkoła jest objęta patronatem Uniwersytetu Ekonomicznego w Poznaniu oraz Wyższej Szkoły Bankowej. Współpracujemy także ze Stowarzyszeniem Księgowych </a:t>
            </a:r>
            <a:br>
              <a:rPr lang="pl-PL" sz="1500" b="0" i="0" dirty="0">
                <a:effectLst/>
              </a:rPr>
            </a:br>
            <a:r>
              <a:rPr lang="pl-PL" sz="1500" b="0" i="0" dirty="0">
                <a:effectLst/>
              </a:rPr>
              <a:t>w Polsce, Nauka w technikum trwa 4 lata, po ukończeniu szkoły uczeń może przystąpić do egzaminu maturalnego. </a:t>
            </a:r>
            <a:br>
              <a:rPr lang="pl-PL" sz="1500" b="0" i="0" dirty="0">
                <a:effectLst/>
              </a:rPr>
            </a:br>
            <a:r>
              <a:rPr lang="pl-PL" sz="1500" b="0" i="0" dirty="0">
                <a:effectLst/>
              </a:rPr>
              <a:t>W Technikum Ekonomiczno-Administracyjnym nr 1 można kształcić się w jednym z czterech zawodów: - technik organizacji reklamy (rozszerzona geografia oraz j. niemiecki lub j. angielski), - technik ekonomista (rozszerzony język obcy - angielski lub niemiecki oraz matematyka lub geografia), - technik obsługi turystycznej (rozszerzona geografia oraz j. niemiecki lub j. angielski), - technik informatyk (rozszerzona matematyka i j. angielski). </a:t>
            </a:r>
            <a:br>
              <a:rPr lang="pl-PL" sz="1500" b="0" i="0" dirty="0">
                <a:effectLst/>
              </a:rPr>
            </a:br>
            <a:r>
              <a:rPr lang="pl-PL" sz="1500" b="0" i="0" dirty="0">
                <a:effectLst/>
              </a:rPr>
              <a:t>W ramach każdego zawodu uczeń zdaje także egzaminy </a:t>
            </a:r>
            <a:br>
              <a:rPr lang="pl-PL" sz="1500" b="0" i="0" dirty="0">
                <a:effectLst/>
              </a:rPr>
            </a:br>
            <a:r>
              <a:rPr lang="pl-PL" sz="1500" b="0" i="0" dirty="0">
                <a:effectLst/>
              </a:rPr>
              <a:t>z kwalifikacji wchodzących w skład zawodu. Suma uzyskanych punktów to </a:t>
            </a:r>
            <a:r>
              <a:rPr lang="pl-PL" sz="1500" b="1" i="0" dirty="0">
                <a:effectLst/>
              </a:rPr>
              <a:t>56,216</a:t>
            </a:r>
            <a:r>
              <a:rPr lang="pl-PL" sz="1500" b="0" i="0" dirty="0">
                <a:effectLst/>
              </a:rPr>
              <a:t>. </a:t>
            </a:r>
          </a:p>
          <a:p>
            <a:pPr marL="0" indent="0">
              <a:lnSpc>
                <a:spcPct val="90000"/>
              </a:lnSpc>
              <a:buNone/>
            </a:pPr>
            <a:endParaRPr lang="pl-PL" sz="1400" dirty="0"/>
          </a:p>
        </p:txBody>
      </p:sp>
    </p:spTree>
    <p:extLst>
      <p:ext uri="{BB962C8B-B14F-4D97-AF65-F5344CB8AC3E}">
        <p14:creationId xmlns:p14="http://schemas.microsoft.com/office/powerpoint/2010/main" val="260173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EA980A-7004-4EF0-9B95-079E2899C3D1}"/>
              </a:ext>
            </a:extLst>
          </p:cNvPr>
          <p:cNvSpPr>
            <a:spLocks noGrp="1"/>
          </p:cNvSpPr>
          <p:nvPr>
            <p:ph type="title"/>
          </p:nvPr>
        </p:nvSpPr>
        <p:spPr/>
        <p:txBody>
          <a:bodyPr/>
          <a:lstStyle/>
          <a:p>
            <a:pPr algn="ctr"/>
            <a:r>
              <a:rPr lang="pl-PL" dirty="0"/>
              <a:t>Pozostałe miejsca w rankingu</a:t>
            </a:r>
          </a:p>
        </p:txBody>
      </p:sp>
      <p:pic>
        <p:nvPicPr>
          <p:cNvPr id="5" name="Obraz 4">
            <a:extLst>
              <a:ext uri="{FF2B5EF4-FFF2-40B4-BE49-F238E27FC236}">
                <a16:creationId xmlns:a16="http://schemas.microsoft.com/office/drawing/2014/main" id="{E9D7FEE5-1949-45F1-8B24-EC0892AA671A}"/>
              </a:ext>
            </a:extLst>
          </p:cNvPr>
          <p:cNvPicPr>
            <a:picLocks noChangeAspect="1"/>
          </p:cNvPicPr>
          <p:nvPr/>
        </p:nvPicPr>
        <p:blipFill>
          <a:blip r:embed="rId2"/>
          <a:stretch>
            <a:fillRect/>
          </a:stretch>
        </p:blipFill>
        <p:spPr>
          <a:xfrm>
            <a:off x="2624418" y="1677842"/>
            <a:ext cx="7166696" cy="4878346"/>
          </a:xfrm>
          <a:prstGeom prst="rect">
            <a:avLst/>
          </a:prstGeom>
        </p:spPr>
      </p:pic>
    </p:spTree>
    <p:extLst>
      <p:ext uri="{BB962C8B-B14F-4D97-AF65-F5344CB8AC3E}">
        <p14:creationId xmlns:p14="http://schemas.microsoft.com/office/powerpoint/2010/main" val="2962092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98B2006-0008-470B-97A5-A33AB97F98BD}"/>
              </a:ext>
            </a:extLst>
          </p:cNvPr>
          <p:cNvSpPr>
            <a:spLocks noGrp="1"/>
          </p:cNvSpPr>
          <p:nvPr>
            <p:ph type="title"/>
          </p:nvPr>
        </p:nvSpPr>
        <p:spPr/>
        <p:txBody>
          <a:bodyPr/>
          <a:lstStyle/>
          <a:p>
            <a:r>
              <a:rPr lang="pl-PL" dirty="0"/>
              <a:t>Przydatne strony:</a:t>
            </a:r>
          </a:p>
        </p:txBody>
      </p:sp>
      <p:sp>
        <p:nvSpPr>
          <p:cNvPr id="3" name="Symbol zastępczy zawartości 2">
            <a:extLst>
              <a:ext uri="{FF2B5EF4-FFF2-40B4-BE49-F238E27FC236}">
                <a16:creationId xmlns:a16="http://schemas.microsoft.com/office/drawing/2014/main" id="{285BCEAE-444C-4A2D-9B96-B70E78E82BC7}"/>
              </a:ext>
            </a:extLst>
          </p:cNvPr>
          <p:cNvSpPr>
            <a:spLocks noGrp="1"/>
          </p:cNvSpPr>
          <p:nvPr>
            <p:ph idx="1"/>
          </p:nvPr>
        </p:nvSpPr>
        <p:spPr/>
        <p:txBody>
          <a:bodyPr/>
          <a:lstStyle/>
          <a:p>
            <a:r>
              <a:rPr lang="pl-PL" dirty="0">
                <a:hlinkClick r:id="rId2"/>
              </a:rPr>
              <a:t>https://licea.perspektywy.pl/2020/tabele/ranking-wojewodzki-liceow/1/15</a:t>
            </a:r>
            <a:endParaRPr lang="pl-PL" dirty="0"/>
          </a:p>
          <a:p>
            <a:endParaRPr lang="pl-PL" dirty="0"/>
          </a:p>
          <a:p>
            <a:r>
              <a:rPr lang="pl-PL" dirty="0">
                <a:hlinkClick r:id="rId3"/>
              </a:rPr>
              <a:t>https://waszaedukacja.pl/ranking/poznan/licea</a:t>
            </a:r>
            <a:endParaRPr lang="pl-PL" dirty="0"/>
          </a:p>
          <a:p>
            <a:endParaRPr lang="pl-PL" dirty="0"/>
          </a:p>
          <a:p>
            <a:r>
              <a:rPr lang="pl-PL" dirty="0">
                <a:hlinkClick r:id="rId4"/>
              </a:rPr>
              <a:t>https://waszaedukacja.pl/ranking/poznan/technika</a:t>
            </a:r>
            <a:endParaRPr lang="pl-PL" dirty="0"/>
          </a:p>
          <a:p>
            <a:endParaRPr lang="pl-PL" dirty="0"/>
          </a:p>
          <a:p>
            <a:r>
              <a:rPr lang="pl-PL" dirty="0">
                <a:hlinkClick r:id="rId5"/>
              </a:rPr>
              <a:t>https://www.nowaera.pl/szkola-srednia-bez-tajemnic</a:t>
            </a:r>
            <a:endParaRPr lang="pl-PL" dirty="0"/>
          </a:p>
          <a:p>
            <a:endParaRPr lang="pl-PL" dirty="0"/>
          </a:p>
          <a:p>
            <a:r>
              <a:rPr lang="pl-PL" dirty="0"/>
              <a:t>https://www.gov.pl/web/edukacja-i-nauka/rekrutacja-do-szkol-2021-2022</a:t>
            </a:r>
          </a:p>
        </p:txBody>
      </p:sp>
    </p:spTree>
    <p:extLst>
      <p:ext uri="{BB962C8B-B14F-4D97-AF65-F5344CB8AC3E}">
        <p14:creationId xmlns:p14="http://schemas.microsoft.com/office/powerpoint/2010/main" val="960848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5246B6-2522-4ACD-ACCD-BB89F64BDEAA}"/>
              </a:ext>
            </a:extLst>
          </p:cNvPr>
          <p:cNvSpPr>
            <a:spLocks noGrp="1"/>
          </p:cNvSpPr>
          <p:nvPr>
            <p:ph type="title"/>
          </p:nvPr>
        </p:nvSpPr>
        <p:spPr/>
        <p:txBody>
          <a:bodyPr>
            <a:normAutofit fontScale="90000"/>
          </a:bodyPr>
          <a:lstStyle/>
          <a:p>
            <a:r>
              <a:rPr lang="pl-PL" dirty="0"/>
              <a:t>Jak dobrze wybrać szkołę średnią?</a:t>
            </a:r>
          </a:p>
        </p:txBody>
      </p:sp>
      <p:sp>
        <p:nvSpPr>
          <p:cNvPr id="3" name="Symbol zastępczy zawartości 2">
            <a:extLst>
              <a:ext uri="{FF2B5EF4-FFF2-40B4-BE49-F238E27FC236}">
                <a16:creationId xmlns:a16="http://schemas.microsoft.com/office/drawing/2014/main" id="{2DA6D087-E00D-49D5-9FF7-2D44DF8F2E9D}"/>
              </a:ext>
            </a:extLst>
          </p:cNvPr>
          <p:cNvSpPr>
            <a:spLocks noGrp="1"/>
          </p:cNvSpPr>
          <p:nvPr>
            <p:ph idx="1"/>
          </p:nvPr>
        </p:nvSpPr>
        <p:spPr/>
        <p:txBody>
          <a:bodyPr/>
          <a:lstStyle/>
          <a:p>
            <a:pPr algn="just">
              <a:buFont typeface="Courier New" panose="02070309020205020404" pitchFamily="49" charset="0"/>
              <a:buChar char="o"/>
            </a:pPr>
            <a:r>
              <a:rPr lang="pl-PL" sz="2300" b="1" i="0" dirty="0">
                <a:effectLst/>
              </a:rPr>
              <a:t> Plany na przyszłość</a:t>
            </a:r>
          </a:p>
          <a:p>
            <a:pPr marL="0" indent="0" algn="just">
              <a:buNone/>
            </a:pPr>
            <a:r>
              <a:rPr lang="pl-PL" i="0" dirty="0">
                <a:effectLst/>
              </a:rPr>
              <a:t>Zastanów się, czy masz już określone plany na przyszłość. Jeśli chcesz wykonywać konkretny zawód, dowiedz się, czy można się go nauczyć w technikum lub szkole branżowej. Jeśli tak, to właśnie taką szkołę wybierz. Jeśli przyszła praca wymaga skończenia specjalistycznych studiów (np. weterynarz, prawnik) – wybierz liceum ogólnokształcące. Tam skupisz się na nauce przedmiotów, które będą najpotrzebniejsze w danym zawodzie.</a:t>
            </a:r>
          </a:p>
          <a:p>
            <a:pPr algn="just">
              <a:buFont typeface="Courier New" panose="02070309020205020404" pitchFamily="49" charset="0"/>
              <a:buChar char="o"/>
            </a:pPr>
            <a:r>
              <a:rPr lang="pl-PL" sz="2300" b="1" i="0" dirty="0">
                <a:effectLst/>
              </a:rPr>
              <a:t> Zainteresowania</a:t>
            </a:r>
          </a:p>
          <a:p>
            <a:pPr marL="0" indent="0" algn="just">
              <a:buNone/>
            </a:pPr>
            <a:r>
              <a:rPr lang="pl-PL" i="0" dirty="0">
                <a:effectLst/>
              </a:rPr>
              <a:t>Duże znaczenie przy wyborze szkoły mają zainteresowania. Szukaj szkoły, która może ci pomóc w ich rozwijaniu. Jeśli interesujesz się np. programowaniem, poszukaj odpowiedniego technikum. Pasje związane z mechaniką samochodową czy gotowaniem świetnie można rozwijać w szkole branżowej.</a:t>
            </a:r>
          </a:p>
          <a:p>
            <a:pPr algn="l">
              <a:buFont typeface="Courier New" panose="02070309020205020404" pitchFamily="49" charset="0"/>
              <a:buChar char="o"/>
            </a:pPr>
            <a:endParaRPr lang="pl-PL" b="0" i="0" dirty="0">
              <a:solidFill>
                <a:srgbClr val="404040"/>
              </a:solidFill>
              <a:effectLst/>
              <a:latin typeface="Open Sans"/>
            </a:endParaRPr>
          </a:p>
          <a:p>
            <a:endParaRPr lang="pl-PL" dirty="0"/>
          </a:p>
        </p:txBody>
      </p:sp>
    </p:spTree>
    <p:extLst>
      <p:ext uri="{BB962C8B-B14F-4D97-AF65-F5344CB8AC3E}">
        <p14:creationId xmlns:p14="http://schemas.microsoft.com/office/powerpoint/2010/main" val="2729161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941B45F-5263-445B-A14E-0B9037C6E609}"/>
              </a:ext>
            </a:extLst>
          </p:cNvPr>
          <p:cNvSpPr>
            <a:spLocks noGrp="1"/>
          </p:cNvSpPr>
          <p:nvPr>
            <p:ph idx="1"/>
          </p:nvPr>
        </p:nvSpPr>
        <p:spPr>
          <a:xfrm>
            <a:off x="1066800" y="556591"/>
            <a:ext cx="10058400" cy="5478449"/>
          </a:xfrm>
        </p:spPr>
        <p:txBody>
          <a:bodyPr/>
          <a:lstStyle/>
          <a:p>
            <a:pPr algn="l">
              <a:buFont typeface="Courier New" panose="02070309020205020404" pitchFamily="49" charset="0"/>
              <a:buChar char="o"/>
            </a:pPr>
            <a:r>
              <a:rPr lang="pl-PL" sz="2300" b="1" i="0" dirty="0">
                <a:solidFill>
                  <a:srgbClr val="404040"/>
                </a:solidFill>
                <a:effectLst/>
              </a:rPr>
              <a:t>Potrzeba czasu</a:t>
            </a:r>
          </a:p>
          <a:p>
            <a:pPr marL="0" indent="0" algn="just">
              <a:buNone/>
            </a:pPr>
            <a:r>
              <a:rPr lang="pl-PL" b="0" i="0" dirty="0">
                <a:solidFill>
                  <a:srgbClr val="404040"/>
                </a:solidFill>
                <a:effectLst/>
              </a:rPr>
              <a:t>Możliwe, że </a:t>
            </a:r>
            <a:r>
              <a:rPr lang="pl-PL" i="0" dirty="0">
                <a:solidFill>
                  <a:srgbClr val="404040"/>
                </a:solidFill>
                <a:effectLst/>
              </a:rPr>
              <a:t>jeszcze nie wiesz, co chcesz robić w życiu</a:t>
            </a:r>
            <a:r>
              <a:rPr lang="pl-PL" b="0" i="0" dirty="0">
                <a:solidFill>
                  <a:srgbClr val="404040"/>
                </a:solidFill>
                <a:effectLst/>
              </a:rPr>
              <a:t>. Wtedy najbezpieczniej jest wybrać liceum ogólnokształcące, gdzie możesz sprawdzić swoją wiedzę i umiejętności oraz zastanowić się nad wyborem zawodu. Dopiero potem pójść na studia lub wybrać jakiś kurs zawodowy czy szkołę policealną.</a:t>
            </a:r>
          </a:p>
          <a:p>
            <a:pPr algn="l">
              <a:buFont typeface="Courier New" panose="02070309020205020404" pitchFamily="49" charset="0"/>
              <a:buChar char="o"/>
            </a:pPr>
            <a:r>
              <a:rPr lang="pl-PL" sz="2300" b="1" i="0" dirty="0">
                <a:solidFill>
                  <a:srgbClr val="404040"/>
                </a:solidFill>
                <a:effectLst/>
              </a:rPr>
              <a:t>Temperament i charakter</a:t>
            </a:r>
          </a:p>
          <a:p>
            <a:pPr marL="0" indent="0" algn="just">
              <a:buNone/>
            </a:pPr>
            <a:r>
              <a:rPr lang="pl-PL" b="0" i="0" dirty="0">
                <a:solidFill>
                  <a:srgbClr val="404040"/>
                </a:solidFill>
                <a:effectLst/>
              </a:rPr>
              <a:t>Przy wyborze szkoły, weź pod uwagę swój temperament i charakter. Jeśli wolisz być </a:t>
            </a:r>
            <a:br>
              <a:rPr lang="pl-PL" b="0" i="0" dirty="0">
                <a:solidFill>
                  <a:srgbClr val="404040"/>
                </a:solidFill>
                <a:effectLst/>
              </a:rPr>
            </a:br>
            <a:r>
              <a:rPr lang="pl-PL" b="0" i="0" dirty="0">
                <a:solidFill>
                  <a:srgbClr val="404040"/>
                </a:solidFill>
                <a:effectLst/>
              </a:rPr>
              <a:t>w ruchu i lubisz zmiany, zastanów się nad szkołą branżową lub technikum, gdzie będą różnorodne przedmioty i zajęcia praktyczne.</a:t>
            </a:r>
            <a:r>
              <a:rPr lang="pl-PL" b="1" i="0" dirty="0">
                <a:solidFill>
                  <a:srgbClr val="404040"/>
                </a:solidFill>
                <a:effectLst/>
              </a:rPr>
              <a:t> </a:t>
            </a:r>
            <a:r>
              <a:rPr lang="pl-PL" i="0" dirty="0">
                <a:solidFill>
                  <a:srgbClr val="404040"/>
                </a:solidFill>
                <a:effectLst/>
              </a:rPr>
              <a:t>Jeśli tak naprawdę nie lubisz się uczyć, nie wybieraj liceum. </a:t>
            </a:r>
            <a:r>
              <a:rPr lang="pl-PL" b="0" i="0" dirty="0">
                <a:solidFill>
                  <a:srgbClr val="404040"/>
                </a:solidFill>
                <a:effectLst/>
              </a:rPr>
              <a:t>Lepiej nauczyć się jakiegoś konkretnego zawodu niż wkuwać ogólne przedmioty i żałować pójścia do liceum.</a:t>
            </a:r>
          </a:p>
          <a:p>
            <a:pPr algn="l">
              <a:buFont typeface="Courier New" panose="02070309020205020404" pitchFamily="49" charset="0"/>
              <a:buChar char="o"/>
            </a:pPr>
            <a:r>
              <a:rPr lang="pl-PL" sz="2300" b="1" i="0" dirty="0">
                <a:solidFill>
                  <a:srgbClr val="404040"/>
                </a:solidFill>
                <a:effectLst/>
              </a:rPr>
              <a:t>Samodzielna decyzja</a:t>
            </a:r>
          </a:p>
          <a:p>
            <a:pPr marL="0" indent="0" algn="just">
              <a:buNone/>
            </a:pPr>
            <a:r>
              <a:rPr lang="pl-PL" b="0" i="0" dirty="0">
                <a:solidFill>
                  <a:srgbClr val="404040"/>
                </a:solidFill>
                <a:effectLst/>
              </a:rPr>
              <a:t>Nie sugeruj się wyborem przyjaciół – to, że koleżanka wybrała jakąś szkołę, nie znaczy, że musisz zrobić to samo! To ma być tylko i wyłącznie twój wybór, a nie np. twoich rodziców. </a:t>
            </a:r>
            <a:r>
              <a:rPr lang="pl-PL" i="0" dirty="0">
                <a:solidFill>
                  <a:srgbClr val="404040"/>
                </a:solidFill>
                <a:effectLst/>
              </a:rPr>
              <a:t>To nie oni ani nie koleżanka będą się za ciebie uczyć w tej szkole.</a:t>
            </a:r>
          </a:p>
          <a:p>
            <a:pPr>
              <a:buFont typeface="Courier New" panose="02070309020205020404" pitchFamily="49" charset="0"/>
              <a:buChar char="o"/>
            </a:pPr>
            <a:endParaRPr lang="pl-PL" dirty="0"/>
          </a:p>
        </p:txBody>
      </p:sp>
    </p:spTree>
    <p:extLst>
      <p:ext uri="{BB962C8B-B14F-4D97-AF65-F5344CB8AC3E}">
        <p14:creationId xmlns:p14="http://schemas.microsoft.com/office/powerpoint/2010/main" val="420920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8B91C64-AE17-4896-AB38-52B4F9D29760}"/>
              </a:ext>
            </a:extLst>
          </p:cNvPr>
          <p:cNvSpPr>
            <a:spLocks noGrp="1"/>
          </p:cNvSpPr>
          <p:nvPr>
            <p:ph idx="1"/>
          </p:nvPr>
        </p:nvSpPr>
        <p:spPr>
          <a:xfrm>
            <a:off x="1066800" y="556591"/>
            <a:ext cx="10058400" cy="5478449"/>
          </a:xfrm>
        </p:spPr>
        <p:txBody>
          <a:bodyPr/>
          <a:lstStyle/>
          <a:p>
            <a:pPr algn="just">
              <a:buFont typeface="Courier New" panose="02070309020205020404" pitchFamily="49" charset="0"/>
              <a:buChar char="o"/>
            </a:pPr>
            <a:r>
              <a:rPr lang="pl-PL" sz="2300" b="1" i="0" dirty="0">
                <a:solidFill>
                  <a:srgbClr val="404040"/>
                </a:solidFill>
                <a:effectLst/>
              </a:rPr>
              <a:t> Stan zdrowia</a:t>
            </a:r>
          </a:p>
          <a:p>
            <a:pPr marL="0" indent="0" algn="just">
              <a:buNone/>
            </a:pPr>
            <a:r>
              <a:rPr lang="pl-PL" i="0" dirty="0">
                <a:solidFill>
                  <a:srgbClr val="404040"/>
                </a:solidFill>
                <a:effectLst/>
              </a:rPr>
              <a:t>Pamiętaj, że na wybór szkoły ma wpływ także stan zdrowia. Do wielu szkół branżowych czy technicznych wymagany jest dobry stan zdrowia. Np. specjalność wojskowa wymaga znakomitej sprawności fizycznej.</a:t>
            </a:r>
          </a:p>
          <a:p>
            <a:pPr marL="0" indent="0" algn="just">
              <a:buNone/>
            </a:pPr>
            <a:endParaRPr lang="pl-PL" i="0" dirty="0">
              <a:solidFill>
                <a:srgbClr val="404040"/>
              </a:solidFill>
              <a:effectLst/>
            </a:endParaRPr>
          </a:p>
          <a:p>
            <a:pPr algn="just">
              <a:buFont typeface="Courier New" panose="02070309020205020404" pitchFamily="49" charset="0"/>
              <a:buChar char="o"/>
            </a:pPr>
            <a:r>
              <a:rPr lang="pl-PL" sz="2300" b="1" i="0" dirty="0">
                <a:solidFill>
                  <a:srgbClr val="404040"/>
                </a:solidFill>
                <a:effectLst/>
              </a:rPr>
              <a:t>Aspiracje</a:t>
            </a:r>
          </a:p>
          <a:p>
            <a:pPr marL="0" indent="0" algn="just">
              <a:buNone/>
            </a:pPr>
            <a:r>
              <a:rPr lang="pl-PL" i="0" dirty="0">
                <a:solidFill>
                  <a:srgbClr val="404040"/>
                </a:solidFill>
                <a:effectLst/>
              </a:rPr>
              <a:t>No i jeszcze jedna rzecz: aspiracje. Marzysz o świetnej pracy i dobrych zarobkach? Nastaw się na solidną naukę, ale niekoniecznie na studiach! Studia nie są dla wszystkich, w dzisiejszych czasach dyplom szkoły wyższej nie gwarantuje dobrych zarobków.</a:t>
            </a:r>
          </a:p>
          <a:p>
            <a:pPr marL="0" indent="0" algn="just">
              <a:buNone/>
            </a:pPr>
            <a:r>
              <a:rPr lang="pl-PL" i="0" dirty="0">
                <a:solidFill>
                  <a:srgbClr val="404040"/>
                </a:solidFill>
                <a:effectLst/>
              </a:rPr>
              <a:t>To zaangażowanie i ciężka praca pomogą osiągnąć sukces, nawet jeśli skończysz tylko szkołę średnią. Zdobywanie doświadczenia i odpowiednie kursy oraz solidne przykładanie się do własnego rozwoju to dobry sposób na sukces zawodowy.</a:t>
            </a:r>
          </a:p>
          <a:p>
            <a:pPr marL="0" indent="0">
              <a:buNone/>
            </a:pPr>
            <a:endParaRPr lang="pl-PL" dirty="0"/>
          </a:p>
        </p:txBody>
      </p:sp>
    </p:spTree>
    <p:extLst>
      <p:ext uri="{BB962C8B-B14F-4D97-AF65-F5344CB8AC3E}">
        <p14:creationId xmlns:p14="http://schemas.microsoft.com/office/powerpoint/2010/main" val="691341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029F5CB-E418-4D38-A5EC-CF59EF076A5F}"/>
              </a:ext>
            </a:extLst>
          </p:cNvPr>
          <p:cNvSpPr>
            <a:spLocks noGrp="1"/>
          </p:cNvSpPr>
          <p:nvPr>
            <p:ph type="title"/>
          </p:nvPr>
        </p:nvSpPr>
        <p:spPr>
          <a:xfrm>
            <a:off x="1239079" y="2484647"/>
            <a:ext cx="10058400" cy="1371600"/>
          </a:xfrm>
        </p:spPr>
        <p:txBody>
          <a:bodyPr>
            <a:normAutofit/>
          </a:bodyPr>
          <a:lstStyle/>
          <a:p>
            <a:pPr algn="ctr"/>
            <a:r>
              <a:rPr lang="pl-PL" sz="5800" dirty="0"/>
              <a:t>Licea ogólnokształcące </a:t>
            </a:r>
          </a:p>
        </p:txBody>
      </p:sp>
    </p:spTree>
    <p:extLst>
      <p:ext uri="{BB962C8B-B14F-4D97-AF65-F5344CB8AC3E}">
        <p14:creationId xmlns:p14="http://schemas.microsoft.com/office/powerpoint/2010/main" val="2576405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0A6BA7D-C4E7-4AB9-9EBC-3CF17C03B688}"/>
              </a:ext>
            </a:extLst>
          </p:cNvPr>
          <p:cNvSpPr>
            <a:spLocks noGrp="1"/>
          </p:cNvSpPr>
          <p:nvPr>
            <p:ph idx="1"/>
          </p:nvPr>
        </p:nvSpPr>
        <p:spPr>
          <a:xfrm>
            <a:off x="1066800" y="702365"/>
            <a:ext cx="10058400" cy="5332675"/>
          </a:xfrm>
        </p:spPr>
        <p:txBody>
          <a:bodyPr>
            <a:normAutofit/>
          </a:bodyPr>
          <a:lstStyle/>
          <a:p>
            <a:pPr algn="just">
              <a:lnSpc>
                <a:spcPct val="150000"/>
              </a:lnSpc>
              <a:buFont typeface="Courier New" panose="02070309020205020404" pitchFamily="49" charset="0"/>
              <a:buChar char="o"/>
            </a:pPr>
            <a:r>
              <a:rPr lang="pl-PL" sz="1600" i="0" dirty="0">
                <a:effectLst/>
              </a:rPr>
              <a:t>W związku z pandemią </a:t>
            </a:r>
            <a:r>
              <a:rPr lang="pl-PL" sz="1600" i="0" dirty="0" err="1">
                <a:effectLst/>
              </a:rPr>
              <a:t>koronawirusa</a:t>
            </a:r>
            <a:r>
              <a:rPr lang="pl-PL" sz="1600" i="0" dirty="0">
                <a:effectLst/>
              </a:rPr>
              <a:t>, egzaminy ósmoklasistów zostały przesunięte na czerwiec. Wciąż nie wiadomo czy nie zmienią się zasady lub terminy </a:t>
            </a:r>
            <a:r>
              <a:rPr lang="pl-PL" sz="1600" dirty="0"/>
              <a:t>rekrutacji do szkół średnich</a:t>
            </a:r>
            <a:r>
              <a:rPr lang="pl-PL" sz="1600" i="0" dirty="0">
                <a:effectLst/>
              </a:rPr>
              <a:t> w tym roku. </a:t>
            </a:r>
          </a:p>
          <a:p>
            <a:pPr marL="0" indent="0" algn="just">
              <a:lnSpc>
                <a:spcPct val="150000"/>
              </a:lnSpc>
              <a:buNone/>
            </a:pPr>
            <a:endParaRPr lang="pl-PL" sz="1600" i="0" dirty="0">
              <a:effectLst/>
            </a:endParaRPr>
          </a:p>
          <a:p>
            <a:pPr algn="just">
              <a:lnSpc>
                <a:spcPct val="150000"/>
              </a:lnSpc>
              <a:buFont typeface="Courier New" panose="02070309020205020404" pitchFamily="49" charset="0"/>
              <a:buChar char="o"/>
            </a:pPr>
            <a:r>
              <a:rPr lang="pl-PL" sz="1600" b="0" i="0" dirty="0">
                <a:solidFill>
                  <a:srgbClr val="000000"/>
                </a:solidFill>
                <a:effectLst/>
              </a:rPr>
              <a:t>W </a:t>
            </a:r>
            <a:r>
              <a:rPr lang="pl-PL" sz="1600" i="0" dirty="0">
                <a:solidFill>
                  <a:srgbClr val="000000"/>
                </a:solidFill>
                <a:effectLst/>
              </a:rPr>
              <a:t>rankingu liceów w Poznaniu, który zorganizowany został przez portal WaszaEdukacja.pl, wzięło udział 31 liceów, spełniając tym samym wymogi regulaminu. Podczas tworzenia rankingu, brane pod uwagę były wyniki egzaminów maturalnych na poziomie podstawowym oraz rozszerzonym, wskaźnik Edukacyjnej Wartości Dodanej (EWD) oraz osiągnięcia z olimpiad przedmiotowych. Wszystkie dane do rankingu </a:t>
            </a:r>
            <a:r>
              <a:rPr lang="pl-PL" sz="1600" b="0" i="0" dirty="0">
                <a:solidFill>
                  <a:srgbClr val="000000"/>
                </a:solidFill>
                <a:effectLst/>
              </a:rPr>
              <a:t>pozyskane zostały ze sprawdzonych źródeł takich jak OKE, CKE, MEN oraz innych placówek oświatowych.</a:t>
            </a:r>
          </a:p>
          <a:p>
            <a:pPr marL="0" indent="0" algn="just">
              <a:lnSpc>
                <a:spcPct val="150000"/>
              </a:lnSpc>
              <a:buNone/>
            </a:pPr>
            <a:endParaRPr lang="pl-PL" sz="1600" i="0" dirty="0">
              <a:effectLst/>
            </a:endParaRPr>
          </a:p>
          <a:p>
            <a:pPr algn="just">
              <a:lnSpc>
                <a:spcPct val="150000"/>
              </a:lnSpc>
              <a:buFont typeface="Courier New" panose="02070309020205020404" pitchFamily="49" charset="0"/>
              <a:buChar char="o"/>
            </a:pPr>
            <a:r>
              <a:rPr lang="pl-PL" sz="1600" b="0" i="0" dirty="0">
                <a:solidFill>
                  <a:srgbClr val="000000"/>
                </a:solidFill>
                <a:effectLst/>
              </a:rPr>
              <a:t>Ranking to doskonała forma sprawdzenia poziomu danej szkoły, ponieważ kryteria brane pod uwagę są takie same dla każdej placówki. </a:t>
            </a:r>
            <a:endParaRPr lang="pl-PL" sz="1600" dirty="0"/>
          </a:p>
        </p:txBody>
      </p:sp>
    </p:spTree>
    <p:extLst>
      <p:ext uri="{BB962C8B-B14F-4D97-AF65-F5344CB8AC3E}">
        <p14:creationId xmlns:p14="http://schemas.microsoft.com/office/powerpoint/2010/main" val="2426276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4C1664-C901-4E64-A141-DE77E5AA329E}"/>
              </a:ext>
            </a:extLst>
          </p:cNvPr>
          <p:cNvSpPr>
            <a:spLocks noGrp="1"/>
          </p:cNvSpPr>
          <p:nvPr>
            <p:ph type="title"/>
          </p:nvPr>
        </p:nvSpPr>
        <p:spPr>
          <a:xfrm>
            <a:off x="6846137" y="727626"/>
            <a:ext cx="4602152" cy="1718225"/>
          </a:xfrm>
        </p:spPr>
        <p:txBody>
          <a:bodyPr>
            <a:normAutofit/>
          </a:bodyPr>
          <a:lstStyle/>
          <a:p>
            <a:r>
              <a:rPr lang="pl-PL" sz="3700" dirty="0"/>
              <a:t>1 miejsce – VIII Liceum im. A. Mickiewicza </a:t>
            </a:r>
          </a:p>
        </p:txBody>
      </p:sp>
      <p:sp>
        <p:nvSpPr>
          <p:cNvPr id="71" name="Rectangle 70">
            <a:extLst>
              <a:ext uri="{FF2B5EF4-FFF2-40B4-BE49-F238E27FC236}">
                <a16:creationId xmlns:a16="http://schemas.microsoft.com/office/drawing/2014/main" id="{43047B46-4F2F-4746-8B82-B30EAAAE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54E8A8E-D194-4D55-92A3-6B0799722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1026" name="Picture 2" descr="VIII Liceum Ogólnokształcące im. Adama Mickiewicza w Poznaniu">
            <a:extLst>
              <a:ext uri="{FF2B5EF4-FFF2-40B4-BE49-F238E27FC236}">
                <a16:creationId xmlns:a16="http://schemas.microsoft.com/office/drawing/2014/main" id="{86DCCB0C-61C5-4D06-83D6-DF6A87278F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60" r="27139" b="2"/>
          <a:stretch/>
        </p:blipFill>
        <p:spPr bwMode="auto">
          <a:xfrm>
            <a:off x="407432" y="419292"/>
            <a:ext cx="5522976" cy="6053328"/>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BE6AB14B-8B1F-496E-A108-944E0AFE2B3D}"/>
              </a:ext>
            </a:extLst>
          </p:cNvPr>
          <p:cNvSpPr>
            <a:spLocks noGrp="1"/>
          </p:cNvSpPr>
          <p:nvPr>
            <p:ph idx="1"/>
          </p:nvPr>
        </p:nvSpPr>
        <p:spPr>
          <a:xfrm>
            <a:off x="6846137" y="2538919"/>
            <a:ext cx="4602152" cy="3596880"/>
          </a:xfrm>
        </p:spPr>
        <p:txBody>
          <a:bodyPr>
            <a:normAutofit fontScale="85000" lnSpcReduction="10000"/>
          </a:bodyPr>
          <a:lstStyle/>
          <a:p>
            <a:pPr marL="0" indent="0" algn="just">
              <a:lnSpc>
                <a:spcPct val="150000"/>
              </a:lnSpc>
              <a:buNone/>
            </a:pPr>
            <a:r>
              <a:rPr lang="pl-PL" i="0" dirty="0">
                <a:effectLst/>
              </a:rPr>
              <a:t>Najlepszym liceum w Poznaniu na 2020 roku </a:t>
            </a:r>
            <a:br>
              <a:rPr lang="pl-PL" i="0" dirty="0">
                <a:effectLst/>
              </a:rPr>
            </a:br>
            <a:r>
              <a:rPr lang="pl-PL" i="0" dirty="0">
                <a:effectLst/>
              </a:rPr>
              <a:t>z </a:t>
            </a:r>
            <a:r>
              <a:rPr lang="pl-PL" b="1" i="0" dirty="0">
                <a:effectLst/>
              </a:rPr>
              <a:t>78,570</a:t>
            </a:r>
            <a:r>
              <a:rPr lang="pl-PL" i="0" dirty="0">
                <a:effectLst/>
              </a:rPr>
              <a:t> punktami zostało VIII liceum im. Adama Mickiewicza, które znajduje się przy ulicy Cegielskiego 1. VIII LO w Poznaniu może poszczycić się bardzo wysokimi średnimi </a:t>
            </a:r>
            <a:br>
              <a:rPr lang="pl-PL" i="0" dirty="0">
                <a:effectLst/>
              </a:rPr>
            </a:br>
            <a:r>
              <a:rPr lang="pl-PL" i="0" dirty="0">
                <a:effectLst/>
              </a:rPr>
              <a:t>z egzaminu dojrzałości oraz nienaganną zdawalnością. Liceum świetnie przygotowuje swoich uczniów nie tylko do egzaminu dojrzałości ale również do przyszłych studiów na uczelniach wyższych.</a:t>
            </a:r>
          </a:p>
          <a:p>
            <a:pPr marL="0" indent="0">
              <a:buNone/>
            </a:pPr>
            <a:endParaRPr lang="pl-PL" dirty="0"/>
          </a:p>
        </p:txBody>
      </p:sp>
    </p:spTree>
    <p:extLst>
      <p:ext uri="{BB962C8B-B14F-4D97-AF65-F5344CB8AC3E}">
        <p14:creationId xmlns:p14="http://schemas.microsoft.com/office/powerpoint/2010/main" val="2945460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886AC0-2DDD-470B-84B8-C048D74230D0}"/>
              </a:ext>
            </a:extLst>
          </p:cNvPr>
          <p:cNvSpPr>
            <a:spLocks noGrp="1"/>
          </p:cNvSpPr>
          <p:nvPr>
            <p:ph type="title"/>
          </p:nvPr>
        </p:nvSpPr>
        <p:spPr>
          <a:xfrm>
            <a:off x="6846137" y="727626"/>
            <a:ext cx="4602152" cy="1718225"/>
          </a:xfrm>
        </p:spPr>
        <p:txBody>
          <a:bodyPr>
            <a:normAutofit/>
          </a:bodyPr>
          <a:lstStyle/>
          <a:p>
            <a:r>
              <a:rPr lang="pl-PL" sz="3000" dirty="0"/>
              <a:t>2 miejsce – II Liceum im. Gen. Zamoyskiego i H. Modrzewskiej</a:t>
            </a:r>
          </a:p>
        </p:txBody>
      </p:sp>
      <p:sp>
        <p:nvSpPr>
          <p:cNvPr id="2052" name="Rectangle 70">
            <a:extLst>
              <a:ext uri="{FF2B5EF4-FFF2-40B4-BE49-F238E27FC236}">
                <a16:creationId xmlns:a16="http://schemas.microsoft.com/office/drawing/2014/main" id="{43047B46-4F2F-4746-8B82-B30EAAAE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ectangle 72">
            <a:extLst>
              <a:ext uri="{FF2B5EF4-FFF2-40B4-BE49-F238E27FC236}">
                <a16:creationId xmlns:a16="http://schemas.microsoft.com/office/drawing/2014/main" id="{A54E8A8E-D194-4D55-92A3-6B0799722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2050" name="Picture 2">
            <a:extLst>
              <a:ext uri="{FF2B5EF4-FFF2-40B4-BE49-F238E27FC236}">
                <a16:creationId xmlns:a16="http://schemas.microsoft.com/office/drawing/2014/main" id="{2C06C47D-CB75-4D4A-A518-C56044C4FF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919" r="15844" b="-2"/>
          <a:stretch/>
        </p:blipFill>
        <p:spPr bwMode="auto">
          <a:xfrm>
            <a:off x="407432" y="419292"/>
            <a:ext cx="5522976" cy="6053328"/>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48590561-62B5-4739-80BD-0645ED7CC274}"/>
              </a:ext>
            </a:extLst>
          </p:cNvPr>
          <p:cNvSpPr>
            <a:spLocks noGrp="1"/>
          </p:cNvSpPr>
          <p:nvPr>
            <p:ph idx="1"/>
          </p:nvPr>
        </p:nvSpPr>
        <p:spPr>
          <a:xfrm>
            <a:off x="6846137" y="2538919"/>
            <a:ext cx="4602152" cy="3596880"/>
          </a:xfrm>
        </p:spPr>
        <p:txBody>
          <a:bodyPr>
            <a:normAutofit fontScale="85000" lnSpcReduction="10000"/>
          </a:bodyPr>
          <a:lstStyle/>
          <a:p>
            <a:pPr marL="0" indent="0" algn="just">
              <a:lnSpc>
                <a:spcPct val="150000"/>
              </a:lnSpc>
              <a:buNone/>
            </a:pPr>
            <a:r>
              <a:rPr lang="pl-PL" i="0" dirty="0">
                <a:effectLst/>
              </a:rPr>
              <a:t>Na drugim miejscu uplasowało się II liceum </a:t>
            </a:r>
            <a:br>
              <a:rPr lang="pl-PL" i="0" dirty="0">
                <a:effectLst/>
              </a:rPr>
            </a:br>
            <a:r>
              <a:rPr lang="pl-PL" i="0" dirty="0">
                <a:effectLst/>
              </a:rPr>
              <a:t>im. Gen. Zamoyskiego i H. Modrzewskiej uzyskując </a:t>
            </a:r>
            <a:r>
              <a:rPr lang="pl-PL" b="1" i="0" dirty="0">
                <a:effectLst/>
              </a:rPr>
              <a:t>73,306</a:t>
            </a:r>
            <a:r>
              <a:rPr lang="pl-PL" b="1" dirty="0"/>
              <a:t> </a:t>
            </a:r>
            <a:r>
              <a:rPr lang="pl-PL" i="0" dirty="0">
                <a:effectLst/>
              </a:rPr>
              <a:t>punktów. Uczniowie II LO w Poznaniu również bardzo dobrze radzą sobie z maturą pod względem zdawalności oraz mogą pochwalić się wysokimi wynikami. Poziom nauczania szkół jest bardzo wysoki a próg dostania się podczas rekrutacji nie należy do najniższych w Poznaniu. Szkoła znajduje się ulicy Matejki 8/10.</a:t>
            </a:r>
          </a:p>
          <a:p>
            <a:pPr marL="0" indent="0">
              <a:buNone/>
            </a:pPr>
            <a:endParaRPr lang="pl-PL" dirty="0"/>
          </a:p>
        </p:txBody>
      </p:sp>
    </p:spTree>
    <p:extLst>
      <p:ext uri="{BB962C8B-B14F-4D97-AF65-F5344CB8AC3E}">
        <p14:creationId xmlns:p14="http://schemas.microsoft.com/office/powerpoint/2010/main" val="12573835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dło">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otalTime>17</TotalTime>
  <Words>1897</Words>
  <Application>Microsoft Office PowerPoint</Application>
  <PresentationFormat>Panoramiczny</PresentationFormat>
  <Paragraphs>68</Paragraphs>
  <Slides>23</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23</vt:i4>
      </vt:variant>
    </vt:vector>
  </HeadingPairs>
  <TitlesOfParts>
    <vt:vector size="29" baseType="lpstr">
      <vt:lpstr>Arial</vt:lpstr>
      <vt:lpstr>Century Gothic</vt:lpstr>
      <vt:lpstr>Courier New</vt:lpstr>
      <vt:lpstr>Garamond</vt:lpstr>
      <vt:lpstr>Open Sans</vt:lpstr>
      <vt:lpstr>Mydło</vt:lpstr>
      <vt:lpstr>Ranking szkół ponadpodstawowych 2020</vt:lpstr>
      <vt:lpstr>Podstawówka i co dalej…?</vt:lpstr>
      <vt:lpstr>Jak dobrze wybrać szkołę średnią?</vt:lpstr>
      <vt:lpstr>Prezentacja programu PowerPoint</vt:lpstr>
      <vt:lpstr>Prezentacja programu PowerPoint</vt:lpstr>
      <vt:lpstr>Licea ogólnokształcące </vt:lpstr>
      <vt:lpstr>Prezentacja programu PowerPoint</vt:lpstr>
      <vt:lpstr>1 miejsce – VIII Liceum im. A. Mickiewicza </vt:lpstr>
      <vt:lpstr>2 miejsce – II Liceum im. Gen. Zamoyskiego i H. Modrzewskiej</vt:lpstr>
      <vt:lpstr>3 miejsce – Liceum im. św. Marii Magdaleny</vt:lpstr>
      <vt:lpstr>4 miejsce – Liceum im. K. Marcinkowskiego </vt:lpstr>
      <vt:lpstr>5 miejsce – XVI Liceum im. Charlesa de Gaulle</vt:lpstr>
      <vt:lpstr>Pozostałe miejsca w rankingu</vt:lpstr>
      <vt:lpstr>Prezentacja programu PowerPoint</vt:lpstr>
      <vt:lpstr>Technika</vt:lpstr>
      <vt:lpstr>Prezentacja programu PowerPoint</vt:lpstr>
      <vt:lpstr>1 miejsce – Technikum Komunikacji Poznań</vt:lpstr>
      <vt:lpstr>2 miejsce – Technikum Łączności Poznań</vt:lpstr>
      <vt:lpstr>3 miejsce – Technikum Budowlane</vt:lpstr>
      <vt:lpstr>4 miejsce – Technikum Budowlano-Drzewne</vt:lpstr>
      <vt:lpstr>5 miejsce – Technikum Ekonomiczno-Administracyjne nr 1</vt:lpstr>
      <vt:lpstr>Pozostałe miejsca w rankingu</vt:lpstr>
      <vt:lpstr>Przydatne strony: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Ranking szkół ponadpodstawowych 2020</dc:title>
  <dc:creator>Karolina Błaszyk</dc:creator>
  <cp:lastModifiedBy>Karolina Błaszyk</cp:lastModifiedBy>
  <cp:revision>4</cp:revision>
  <dcterms:created xsi:type="dcterms:W3CDTF">2021-01-17T09:26:56Z</dcterms:created>
  <dcterms:modified xsi:type="dcterms:W3CDTF">2021-01-17T09:44:25Z</dcterms:modified>
</cp:coreProperties>
</file>